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  <p:sldMasterId id="2147483652" r:id="rId2"/>
  </p:sldMasterIdLst>
  <p:notesMasterIdLst>
    <p:notesMasterId r:id="rId12"/>
  </p:notesMasterIdLst>
  <p:sldIdLst>
    <p:sldId id="309" r:id="rId3"/>
    <p:sldId id="310" r:id="rId4"/>
    <p:sldId id="313" r:id="rId5"/>
    <p:sldId id="314" r:id="rId6"/>
    <p:sldId id="315" r:id="rId7"/>
    <p:sldId id="317" r:id="rId8"/>
    <p:sldId id="325" r:id="rId9"/>
    <p:sldId id="326" r:id="rId10"/>
    <p:sldId id="300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834"/>
    <p:restoredTop sz="93905"/>
  </p:normalViewPr>
  <p:slideViewPr>
    <p:cSldViewPr snapToGrid="0" snapToObjects="1" showGuides="1">
      <p:cViewPr varScale="1">
        <p:scale>
          <a:sx n="115" d="100"/>
          <a:sy n="115" d="100"/>
        </p:scale>
        <p:origin x="900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5FC204-3D5A-0B45-937A-5782480E3794}" type="datetimeFigureOut">
              <a:rPr lang="de-DE" smtClean="0"/>
              <a:t>13.12.2019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8A6B9B-2227-0B46-B6DA-95B25A3CB4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355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F38E57-0163-4BBD-A0DD-0E7AE6442254}" type="slidenum">
              <a:rPr lang="de-DE" altLang="de-DE"/>
              <a:pPr/>
              <a:t>1</a:t>
            </a:fld>
            <a:endParaRPr lang="de-DE" altLang="de-DE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4259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5A857-406A-4812-9678-B0F4352AB7B2}" type="slidenum">
              <a:rPr lang="de-DE" altLang="de-DE" smtClean="0"/>
              <a:pPr/>
              <a:t>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881005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5A857-406A-4812-9678-B0F4352AB7B2}" type="slidenum">
              <a:rPr lang="de-DE" altLang="de-DE" smtClean="0"/>
              <a:pPr/>
              <a:t>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579712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5A857-406A-4812-9678-B0F4352AB7B2}" type="slidenum">
              <a:rPr lang="de-DE" altLang="de-DE" smtClean="0"/>
              <a:pPr/>
              <a:t>7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181854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E5A857-406A-4812-9678-B0F4352AB7B2}" type="slidenum">
              <a:rPr lang="de-DE" altLang="de-DE" smtClean="0"/>
              <a:pPr/>
              <a:t>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18918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1369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gleichhohes Bild nebeneinander (1: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ildplatzhalter 3">
            <a:extLst>
              <a:ext uri="{FF2B5EF4-FFF2-40B4-BE49-F238E27FC236}">
                <a16:creationId xmlns:a16="http://schemas.microsoft.com/office/drawing/2014/main" id="{F64FE57E-E0E4-A847-982B-9ACEAFDC65E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67699" y="1342800"/>
            <a:ext cx="5095799" cy="4214736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noProof="0" dirty="0"/>
              <a:t>Bild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538F352-780C-2040-A0C6-D5D44C5E3B2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8640" y="1342800"/>
            <a:ext cx="5268351" cy="4214736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E30613"/>
              </a:buClr>
              <a:buSzTx/>
              <a:buFont typeface="Wingdings" pitchFamily="2" charset="2"/>
              <a:buNone/>
              <a:tabLst/>
              <a:defRPr sz="1600" baseline="0"/>
            </a:lvl1pPr>
            <a:lvl2pPr marL="490538" marR="0" indent="-225425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SzTx/>
              <a:buFont typeface="Wingdings" pitchFamily="2" charset="2"/>
              <a:buChar char="§"/>
              <a:tabLst/>
              <a:defRPr sz="1600" baseline="0"/>
            </a:lvl2pPr>
            <a:lvl3pPr marL="757238" marR="0" indent="-225425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SzTx/>
              <a:buFont typeface="Wingdings" pitchFamily="2" charset="2"/>
              <a:buChar char="§"/>
              <a:tabLst/>
              <a:defRPr sz="1600"/>
            </a:lvl3pPr>
            <a:lvl4pPr marL="1073150" marR="0" indent="-231775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SzTx/>
              <a:buFont typeface="Wingdings" pitchFamily="2" charset="2"/>
              <a:buChar char="§"/>
              <a:tabLst/>
              <a:defRPr sz="1600"/>
            </a:lvl4pPr>
            <a:lvl5pPr marL="1423988" marR="0" indent="-231775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SzTx/>
              <a:buFont typeface="Wingdings" pitchFamily="2" charset="2"/>
              <a:buChar char="§"/>
              <a:tabLst/>
              <a:defRPr sz="1600"/>
            </a:lvl5pPr>
          </a:lstStyle>
          <a:p>
            <a:pPr lvl="0"/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eSansB W5 Plain" panose="020B0502050302020203" pitchFamily="34" charset="77"/>
                <a:ea typeface="+mn-ea"/>
                <a:cs typeface="+mn-cs"/>
              </a:rPr>
              <a:t>F</a:t>
            </a:r>
            <a:r>
              <a:rPr lang="de-DE" dirty="0" err="1"/>
              <a:t>ormatvorlagen</a:t>
            </a:r>
            <a:r>
              <a:rPr lang="de-DE" dirty="0"/>
              <a:t>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0"/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eSansB W5 Plain" panose="020B0502050302020203" pitchFamily="34" charset="77"/>
              <a:ea typeface="+mn-ea"/>
              <a:cs typeface="+mn-cs"/>
            </a:endParaRPr>
          </a:p>
        </p:txBody>
      </p:sp>
      <p:sp>
        <p:nvSpPr>
          <p:cNvPr id="8" name="Textplatzhalter 2">
            <a:extLst>
              <a:ext uri="{FF2B5EF4-FFF2-40B4-BE49-F238E27FC236}">
                <a16:creationId xmlns:a16="http://schemas.microsoft.com/office/drawing/2014/main" id="{D2617D30-D637-6D43-8156-B233FE7E069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50165" y="583809"/>
            <a:ext cx="8278836" cy="365760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</a:lstStyle>
          <a:p>
            <a:r>
              <a:rPr lang="de-DE" dirty="0"/>
              <a:t>ÜBERSCHRIFT HINZUFÜGEN</a:t>
            </a:r>
          </a:p>
        </p:txBody>
      </p:sp>
    </p:spTree>
    <p:extLst>
      <p:ext uri="{BB962C8B-B14F-4D97-AF65-F5344CB8AC3E}">
        <p14:creationId xmlns:p14="http://schemas.microsoft.com/office/powerpoint/2010/main" val="169988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7">
            <a:extLst>
              <a:ext uri="{FF2B5EF4-FFF2-40B4-BE49-F238E27FC236}">
                <a16:creationId xmlns:a16="http://schemas.microsoft.com/office/drawing/2014/main" id="{98A15900-622D-874D-93F6-B627E1B2A4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14" y="972590"/>
            <a:ext cx="11737571" cy="5394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75286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45381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BDCFD5-B913-4944-BC21-545F5BC4B5CF}" type="datetime4">
              <a:rPr lang="de-DE" altLang="de-DE"/>
              <a:pPr/>
              <a:t>13. Dezember 2019</a:t>
            </a:fld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73323F-5050-4876-B3ED-9733A5001E2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49428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F17CE41-9926-EA46-BF38-0635B9D20BD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50165" y="583809"/>
            <a:ext cx="8278836" cy="365760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</a:lstStyle>
          <a:p>
            <a:r>
              <a:rPr lang="de-DE" dirty="0"/>
              <a:t>ÜBERSCHRIFT HINZUFÜGEN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ADE11711-5786-3D48-8B1D-157566888611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555673" y="1322388"/>
            <a:ext cx="10804477" cy="4557712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7482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überschrift (vor Kapitelbegin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7">
            <a:extLst>
              <a:ext uri="{FF2B5EF4-FFF2-40B4-BE49-F238E27FC236}">
                <a16:creationId xmlns:a16="http://schemas.microsoft.com/office/drawing/2014/main" id="{DCAF2EE6-8206-4817-85B6-E9E32C3F2F7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14" y="972590"/>
            <a:ext cx="11737571" cy="5394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Inhaltsplatzhalter 17">
            <a:extLst>
              <a:ext uri="{FF2B5EF4-FFF2-40B4-BE49-F238E27FC236}">
                <a16:creationId xmlns:a16="http://schemas.microsoft.com/office/drawing/2014/main" id="{4BE105AA-94C0-4D2B-8656-0AAB13BB8454}"/>
              </a:ext>
            </a:extLst>
          </p:cNvPr>
          <p:cNvSpPr txBox="1">
            <a:spLocks/>
          </p:cNvSpPr>
          <p:nvPr userDrawn="1"/>
        </p:nvSpPr>
        <p:spPr>
          <a:xfrm>
            <a:off x="784311" y="1968428"/>
            <a:ext cx="7709538" cy="1682290"/>
          </a:xfrm>
          <a:prstGeom prst="rect">
            <a:avLst/>
          </a:prstGeom>
        </p:spPr>
        <p:txBody>
          <a:bodyPr wrap="square" lIns="205199" tIns="86400" rIns="291600" bIns="25200"/>
          <a:lstStyle>
            <a:lvl1pPr marL="0" indent="0" algn="l" defTabSz="742950" rtl="0" eaLnBrk="1" fontAlgn="base" hangingPunct="1">
              <a:lnSpc>
                <a:spcPct val="90000"/>
              </a:lnSpc>
              <a:spcBef>
                <a:spcPts val="813"/>
              </a:spcBef>
              <a:spcAft>
                <a:spcPct val="0"/>
              </a:spcAft>
              <a:buFont typeface="Arial" panose="020B0604020202020204" pitchFamily="34" charset="0"/>
              <a:buNone/>
              <a:defRPr sz="3410" b="1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742950" rtl="0" eaLnBrk="1" fontAlgn="base" hangingPunct="1">
              <a:lnSpc>
                <a:spcPct val="900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buNone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742950" rtl="0" eaLnBrk="1" fontAlgn="base" hangingPunct="1">
              <a:lnSpc>
                <a:spcPct val="900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742950" rtl="0" eaLnBrk="1" fontAlgn="base" hangingPunct="1">
              <a:lnSpc>
                <a:spcPct val="900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742950" rtl="0" eaLnBrk="1" fontAlgn="base" hangingPunct="1">
              <a:lnSpc>
                <a:spcPct val="900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3113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14588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6063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57538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e-D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Trennfolie mit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e-D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Überschrift vor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e-D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Kapitelbeginn</a:t>
            </a:r>
          </a:p>
        </p:txBody>
      </p:sp>
    </p:spTree>
    <p:extLst>
      <p:ext uri="{BB962C8B-B14F-4D97-AF65-F5344CB8AC3E}">
        <p14:creationId xmlns:p14="http://schemas.microsoft.com/office/powerpoint/2010/main" val="927811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rvorzuhebende Botschaft / Kernsat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B1D9737-B8B0-4945-9977-2861F128582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94462" y="1929600"/>
            <a:ext cx="8467200" cy="1635011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3140" b="1" cap="all" baseline="0"/>
            </a:lvl1pPr>
            <a:lvl2pPr marL="0" indent="0" algn="ctr">
              <a:lnSpc>
                <a:spcPts val="2031"/>
              </a:lnSpc>
              <a:spcBef>
                <a:spcPts val="1463"/>
              </a:spcBef>
              <a:spcAft>
                <a:spcPts val="244"/>
              </a:spcAft>
              <a:buFontTx/>
              <a:buNone/>
              <a:defRPr sz="2280" baseline="30000"/>
            </a:lvl2pPr>
          </a:lstStyle>
          <a:p>
            <a:pPr lvl="0"/>
            <a:r>
              <a:rPr lang="de-DE" dirty="0"/>
              <a:t> besonders Hervorzuhebende Botschaft</a:t>
            </a:r>
          </a:p>
        </p:txBody>
      </p:sp>
      <p:sp>
        <p:nvSpPr>
          <p:cNvPr id="7" name="Textplatzhalter 3">
            <a:extLst>
              <a:ext uri="{FF2B5EF4-FFF2-40B4-BE49-F238E27FC236}">
                <a16:creationId xmlns:a16="http://schemas.microsoft.com/office/drawing/2014/main" id="{3B720B67-E6BC-7743-B6C5-4416119D007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94462" y="3600842"/>
            <a:ext cx="8467200" cy="1139064"/>
          </a:xfrm>
          <a:prstGeom prst="rect">
            <a:avLst/>
          </a:prstGeom>
        </p:spPr>
        <p:txBody>
          <a:bodyPr anchor="t" anchorCtr="0"/>
          <a:lstStyle>
            <a:lvl1pPr marL="0" indent="0" algn="ctr">
              <a:lnSpc>
                <a:spcPts val="3738"/>
              </a:lnSpc>
              <a:spcBef>
                <a:spcPts val="1463"/>
              </a:spcBef>
              <a:spcAft>
                <a:spcPts val="244"/>
              </a:spcAft>
              <a:buFontTx/>
              <a:buNone/>
              <a:defRPr sz="2280" b="0" cap="none" baseline="30000"/>
            </a:lvl1pPr>
            <a:lvl2pPr marL="0" indent="0" algn="ctr">
              <a:lnSpc>
                <a:spcPts val="2031"/>
              </a:lnSpc>
              <a:spcBef>
                <a:spcPts val="1463"/>
              </a:spcBef>
              <a:spcAft>
                <a:spcPts val="244"/>
              </a:spcAft>
              <a:buFontTx/>
              <a:buNone/>
              <a:defRPr sz="2280" baseline="30000"/>
            </a:lvl2pPr>
          </a:lstStyle>
          <a:p>
            <a:pPr lvl="0"/>
            <a:r>
              <a:rPr lang="de-DE" dirty="0"/>
              <a:t>Kurzerklärung</a:t>
            </a:r>
          </a:p>
        </p:txBody>
      </p:sp>
    </p:spTree>
    <p:extLst>
      <p:ext uri="{BB962C8B-B14F-4D97-AF65-F5344CB8AC3E}">
        <p14:creationId xmlns:p14="http://schemas.microsoft.com/office/powerpoint/2010/main" val="3736792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1 (Gesamtfoli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3">
            <a:extLst>
              <a:ext uri="{FF2B5EF4-FFF2-40B4-BE49-F238E27FC236}">
                <a16:creationId xmlns:a16="http://schemas.microsoft.com/office/drawing/2014/main" id="{2E8E45B7-D487-F740-A85F-6EEA69B97F5B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54636" y="1342799"/>
            <a:ext cx="10808862" cy="460829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de-DE" noProof="0" dirty="0"/>
              <a:t>Bild durch Klicken auf das Symbol in der Feldmitte hinzufügen</a:t>
            </a:r>
          </a:p>
        </p:txBody>
      </p:sp>
      <p:sp>
        <p:nvSpPr>
          <p:cNvPr id="9" name="Textplatzhalter 2">
            <a:extLst>
              <a:ext uri="{FF2B5EF4-FFF2-40B4-BE49-F238E27FC236}">
                <a16:creationId xmlns:a16="http://schemas.microsoft.com/office/drawing/2014/main" id="{71E83B28-7FCB-4A47-9FCF-D475AB408B5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50165" y="583809"/>
            <a:ext cx="8278836" cy="365760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</a:lstStyle>
          <a:p>
            <a:r>
              <a:rPr lang="de-DE" dirty="0"/>
              <a:t>ÜBERSCHRIFT HINZUFÜGEN</a:t>
            </a:r>
          </a:p>
        </p:txBody>
      </p:sp>
    </p:spTree>
    <p:extLst>
      <p:ext uri="{BB962C8B-B14F-4D97-AF65-F5344CB8AC3E}">
        <p14:creationId xmlns:p14="http://schemas.microsoft.com/office/powerpoint/2010/main" val="1362277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D6F9FF0-535D-E640-B8D8-A077AC41438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8640" y="1342800"/>
            <a:ext cx="10814858" cy="4070448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E30613"/>
              </a:buClr>
              <a:buSzTx/>
              <a:buFont typeface="Wingdings" pitchFamily="2" charset="2"/>
              <a:buNone/>
              <a:tabLst/>
              <a:defRPr sz="1600" baseline="0"/>
            </a:lvl1pPr>
            <a:lvl2pPr marL="490538" marR="0" indent="-225425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SzTx/>
              <a:buFont typeface="Wingdings" pitchFamily="2" charset="2"/>
              <a:buChar char="§"/>
              <a:tabLst/>
              <a:defRPr sz="1600" baseline="0"/>
            </a:lvl2pPr>
            <a:lvl3pPr marL="757238" marR="0" indent="-225425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SzTx/>
              <a:buFont typeface="Wingdings" pitchFamily="2" charset="2"/>
              <a:buChar char="§"/>
              <a:tabLst/>
              <a:defRPr sz="1600"/>
            </a:lvl3pPr>
            <a:lvl4pPr marL="1073150" marR="0" indent="-231775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SzTx/>
              <a:buFont typeface="Wingdings" pitchFamily="2" charset="2"/>
              <a:buChar char="§"/>
              <a:tabLst/>
              <a:defRPr sz="1600"/>
            </a:lvl4pPr>
            <a:lvl5pPr marL="1423988" marR="0" indent="-231775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SzTx/>
              <a:buFont typeface="Wingdings" pitchFamily="2" charset="2"/>
              <a:buChar char="§"/>
              <a:tabLst/>
              <a:defRPr sz="1600"/>
            </a:lvl5pPr>
          </a:lstStyle>
          <a:p>
            <a:pPr lvl="0"/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eSansB W5 Plain" panose="020B0502050302020203" pitchFamily="34" charset="77"/>
                <a:ea typeface="+mn-ea"/>
                <a:cs typeface="+mn-cs"/>
              </a:rPr>
              <a:t>F</a:t>
            </a:r>
            <a:r>
              <a:rPr lang="de-DE" dirty="0" err="1"/>
              <a:t>ormatvorlagen</a:t>
            </a:r>
            <a:r>
              <a:rPr lang="de-DE" dirty="0"/>
              <a:t>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0"/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eSansB W5 Plain" panose="020B0502050302020203" pitchFamily="34" charset="77"/>
              <a:ea typeface="+mn-ea"/>
              <a:cs typeface="+mn-cs"/>
            </a:endParaRPr>
          </a:p>
        </p:txBody>
      </p:sp>
      <p:sp>
        <p:nvSpPr>
          <p:cNvPr id="8" name="Textplatzhalter 2">
            <a:extLst>
              <a:ext uri="{FF2B5EF4-FFF2-40B4-BE49-F238E27FC236}">
                <a16:creationId xmlns:a16="http://schemas.microsoft.com/office/drawing/2014/main" id="{F6E383E5-602D-384A-AF7B-8D5F339697B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50165" y="583809"/>
            <a:ext cx="8278836" cy="365760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</a:lstStyle>
          <a:p>
            <a:r>
              <a:rPr lang="de-DE" dirty="0"/>
              <a:t>ÜBERSCHRIFT HINZUFÜGEN</a:t>
            </a:r>
          </a:p>
        </p:txBody>
      </p:sp>
    </p:spTree>
    <p:extLst>
      <p:ext uri="{BB962C8B-B14F-4D97-AF65-F5344CB8AC3E}">
        <p14:creationId xmlns:p14="http://schemas.microsoft.com/office/powerpoint/2010/main" val="2727422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 Aufzählung (Nummer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3">
            <a:extLst>
              <a:ext uri="{FF2B5EF4-FFF2-40B4-BE49-F238E27FC236}">
                <a16:creationId xmlns:a16="http://schemas.microsoft.com/office/drawing/2014/main" id="{29D27B44-E0E3-B144-98CA-7C59EF1E729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48640" y="1342800"/>
            <a:ext cx="10814858" cy="4070448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ts val="2031"/>
              </a:lnSpc>
              <a:spcBef>
                <a:spcPts val="0"/>
              </a:spcBef>
              <a:buClr>
                <a:srgbClr val="E30613"/>
              </a:buClr>
              <a:buSzPct val="90000"/>
              <a:buFont typeface="+mj-lt"/>
              <a:buAutoNum type="arabicPeriod"/>
              <a:defRPr sz="1600" baseline="0"/>
            </a:lvl1pPr>
            <a:lvl2pPr marL="635000" indent="-273050">
              <a:lnSpc>
                <a:spcPts val="2031"/>
              </a:lnSpc>
              <a:spcBef>
                <a:spcPts val="0"/>
              </a:spcBef>
              <a:buClr>
                <a:srgbClr val="E30613"/>
              </a:buClr>
              <a:buSzPct val="90000"/>
              <a:buFont typeface="Wingdings" pitchFamily="2" charset="2"/>
              <a:buChar char="§"/>
              <a:tabLst/>
              <a:defRPr sz="1600" baseline="0"/>
            </a:lvl2pPr>
            <a:lvl3pPr marL="979488" indent="-309563">
              <a:buClr>
                <a:srgbClr val="E30613"/>
              </a:buClr>
              <a:buFont typeface="Wingdings" pitchFamily="2" charset="2"/>
              <a:buChar char="§"/>
              <a:tabLst/>
              <a:defRPr sz="1600"/>
            </a:lvl3pPr>
            <a:lvl4pPr marL="1250950" indent="-271463">
              <a:buClr>
                <a:srgbClr val="E30613"/>
              </a:buClr>
              <a:buFont typeface="Wingdings" pitchFamily="2" charset="2"/>
              <a:buChar char="§"/>
              <a:tabLst/>
              <a:defRPr sz="1600"/>
            </a:lvl4pPr>
            <a:lvl5pPr marL="1558925" indent="-307975">
              <a:buClr>
                <a:srgbClr val="E30613"/>
              </a:buClr>
              <a:buFont typeface="Wingdings" pitchFamily="2" charset="2"/>
              <a:buChar char="§"/>
              <a:tabLst/>
              <a:defRPr sz="1600"/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Textplatzhalter 2">
            <a:extLst>
              <a:ext uri="{FF2B5EF4-FFF2-40B4-BE49-F238E27FC236}">
                <a16:creationId xmlns:a16="http://schemas.microsoft.com/office/drawing/2014/main" id="{3D2B7940-37C7-A04C-AFC7-31CC8BF54AD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50165" y="583809"/>
            <a:ext cx="8278836" cy="365760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</a:lstStyle>
          <a:p>
            <a:r>
              <a:rPr lang="de-DE" dirty="0"/>
              <a:t>ÜBERSCHRIFT HINZUFÜGEN</a:t>
            </a:r>
          </a:p>
        </p:txBody>
      </p:sp>
    </p:spTree>
    <p:extLst>
      <p:ext uri="{BB962C8B-B14F-4D97-AF65-F5344CB8AC3E}">
        <p14:creationId xmlns:p14="http://schemas.microsoft.com/office/powerpoint/2010/main" val="741347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kleines Bild nebeneinander (1: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3">
            <a:extLst>
              <a:ext uri="{FF2B5EF4-FFF2-40B4-BE49-F238E27FC236}">
                <a16:creationId xmlns:a16="http://schemas.microsoft.com/office/drawing/2014/main" id="{DFDEEDF8-6A47-C046-9D4F-7606AAD9E62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743630" y="1342800"/>
            <a:ext cx="4619868" cy="2260800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 lvl="0"/>
            <a:endParaRPr lang="de-DE" noProof="0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F2B43C7-2A1E-8344-B525-60043C55C8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48640" y="1342800"/>
            <a:ext cx="5845126" cy="4070448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E30613"/>
              </a:buClr>
              <a:buSzTx/>
              <a:buFont typeface="Wingdings" pitchFamily="2" charset="2"/>
              <a:buNone/>
              <a:tabLst/>
              <a:defRPr sz="1600" baseline="0"/>
            </a:lvl1pPr>
            <a:lvl2pPr marL="490538" marR="0" indent="-225425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SzTx/>
              <a:buFont typeface="Wingdings" pitchFamily="2" charset="2"/>
              <a:buChar char="§"/>
              <a:tabLst/>
              <a:defRPr sz="1600" baseline="0"/>
            </a:lvl2pPr>
            <a:lvl3pPr marL="757238" marR="0" indent="-225425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SzTx/>
              <a:buFont typeface="Wingdings" pitchFamily="2" charset="2"/>
              <a:buChar char="§"/>
              <a:tabLst/>
              <a:defRPr sz="1600"/>
            </a:lvl3pPr>
            <a:lvl4pPr marL="1073150" marR="0" indent="-231775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SzTx/>
              <a:buFont typeface="Wingdings" pitchFamily="2" charset="2"/>
              <a:buChar char="§"/>
              <a:tabLst/>
              <a:defRPr sz="1600"/>
            </a:lvl4pPr>
            <a:lvl5pPr marL="1423988" marR="0" indent="-231775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SzTx/>
              <a:buFont typeface="Wingdings" pitchFamily="2" charset="2"/>
              <a:buChar char="§"/>
              <a:tabLst/>
              <a:defRPr sz="1600"/>
            </a:lvl5pPr>
          </a:lstStyle>
          <a:p>
            <a:pPr lvl="0"/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eSansB W5 Plain" panose="020B0502050302020203" pitchFamily="34" charset="77"/>
                <a:ea typeface="+mn-ea"/>
                <a:cs typeface="+mn-cs"/>
              </a:rPr>
              <a:t>F</a:t>
            </a:r>
            <a:r>
              <a:rPr lang="de-DE" dirty="0" err="1"/>
              <a:t>ormatvorlagen</a:t>
            </a:r>
            <a:r>
              <a:rPr lang="de-DE" dirty="0"/>
              <a:t>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0"/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eSansB W5 Plain" panose="020B0502050302020203" pitchFamily="34" charset="77"/>
              <a:ea typeface="+mn-ea"/>
              <a:cs typeface="+mn-cs"/>
            </a:endParaRPr>
          </a:p>
        </p:txBody>
      </p:sp>
      <p:sp>
        <p:nvSpPr>
          <p:cNvPr id="7" name="Textplatzhalter 2">
            <a:extLst>
              <a:ext uri="{FF2B5EF4-FFF2-40B4-BE49-F238E27FC236}">
                <a16:creationId xmlns:a16="http://schemas.microsoft.com/office/drawing/2014/main" id="{770903E2-4F40-1546-978F-ECB1E67C282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50165" y="583809"/>
            <a:ext cx="8278836" cy="365760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</a:lstStyle>
          <a:p>
            <a:r>
              <a:rPr lang="de-DE" dirty="0"/>
              <a:t>ÜBERSCHRIFT HINZUFÜGEN</a:t>
            </a:r>
          </a:p>
        </p:txBody>
      </p:sp>
    </p:spTree>
    <p:extLst>
      <p:ext uri="{BB962C8B-B14F-4D97-AF65-F5344CB8AC3E}">
        <p14:creationId xmlns:p14="http://schemas.microsoft.com/office/powerpoint/2010/main" val="3592120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gleichhohes Bild nebeneinander (2: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3">
            <a:extLst>
              <a:ext uri="{FF2B5EF4-FFF2-40B4-BE49-F238E27FC236}">
                <a16:creationId xmlns:a16="http://schemas.microsoft.com/office/drawing/2014/main" id="{8D39312C-A399-0E48-BF34-0FC8263030E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095531" y="1343025"/>
            <a:ext cx="3267967" cy="4070223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 lvl="0"/>
            <a:endParaRPr lang="de-DE" noProof="0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32D4872-E593-7047-BD60-FFA20D716B3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48640" y="1342800"/>
            <a:ext cx="7146388" cy="4070448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E30613"/>
              </a:buClr>
              <a:buSzTx/>
              <a:buFont typeface="Wingdings" pitchFamily="2" charset="2"/>
              <a:buNone/>
              <a:tabLst/>
              <a:defRPr sz="1600" baseline="0"/>
            </a:lvl1pPr>
            <a:lvl2pPr marL="490538" marR="0" indent="-225425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SzTx/>
              <a:buFont typeface="Wingdings" pitchFamily="2" charset="2"/>
              <a:buChar char="§"/>
              <a:tabLst/>
              <a:defRPr sz="1600" baseline="0"/>
            </a:lvl2pPr>
            <a:lvl3pPr marL="757238" marR="0" indent="-225425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SzTx/>
              <a:buFont typeface="Wingdings" pitchFamily="2" charset="2"/>
              <a:buChar char="§"/>
              <a:tabLst/>
              <a:defRPr sz="1600"/>
            </a:lvl3pPr>
            <a:lvl4pPr marL="1073150" marR="0" indent="-231775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SzTx/>
              <a:buFont typeface="Wingdings" pitchFamily="2" charset="2"/>
              <a:buChar char="§"/>
              <a:tabLst/>
              <a:defRPr sz="1600"/>
            </a:lvl4pPr>
            <a:lvl5pPr marL="1423988" marR="0" indent="-231775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SzTx/>
              <a:buFont typeface="Wingdings" pitchFamily="2" charset="2"/>
              <a:buChar char="§"/>
              <a:tabLst/>
              <a:defRPr sz="1600"/>
            </a:lvl5pPr>
          </a:lstStyle>
          <a:p>
            <a:pPr lvl="0"/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eSansB W5 Plain" panose="020B0502050302020203" pitchFamily="34" charset="77"/>
                <a:ea typeface="+mn-ea"/>
                <a:cs typeface="+mn-cs"/>
              </a:rPr>
              <a:t>F</a:t>
            </a:r>
            <a:r>
              <a:rPr lang="de-DE" dirty="0" err="1"/>
              <a:t>ormatvorlagen</a:t>
            </a:r>
            <a:r>
              <a:rPr lang="de-DE" dirty="0"/>
              <a:t>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0"/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eSansB W5 Plain" panose="020B0502050302020203" pitchFamily="34" charset="77"/>
              <a:ea typeface="+mn-ea"/>
              <a:cs typeface="+mn-cs"/>
            </a:endParaRPr>
          </a:p>
        </p:txBody>
      </p:sp>
      <p:sp>
        <p:nvSpPr>
          <p:cNvPr id="7" name="Textplatzhalter 2">
            <a:extLst>
              <a:ext uri="{FF2B5EF4-FFF2-40B4-BE49-F238E27FC236}">
                <a16:creationId xmlns:a16="http://schemas.microsoft.com/office/drawing/2014/main" id="{03464875-C236-4D45-88A9-65B346C3E27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50165" y="583809"/>
            <a:ext cx="8278836" cy="365760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</a:lstStyle>
          <a:p>
            <a:r>
              <a:rPr lang="de-DE" dirty="0"/>
              <a:t>ÜBERSCHRIFT HINZUFÜGEN</a:t>
            </a:r>
          </a:p>
        </p:txBody>
      </p:sp>
    </p:spTree>
    <p:extLst>
      <p:ext uri="{BB962C8B-B14F-4D97-AF65-F5344CB8AC3E}">
        <p14:creationId xmlns:p14="http://schemas.microsoft.com/office/powerpoint/2010/main" val="617216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B539B1AA-3C97-4EC7-AB50-182A4D5A9F0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0617" y="215021"/>
            <a:ext cx="2462483" cy="705949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DE936411-8113-4648-9293-D85E5B5BD765}"/>
              </a:ext>
            </a:extLst>
          </p:cNvPr>
          <p:cNvSpPr txBox="1"/>
          <p:nvPr userDrawn="1"/>
        </p:nvSpPr>
        <p:spPr>
          <a:xfrm>
            <a:off x="5692831" y="6323098"/>
            <a:ext cx="57773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2FF486-52AA-4F8D-B512-3D8E26437D5D}" type="slidenum">
              <a:rPr lang="de-DE" sz="1200" b="1" smtClean="0">
                <a:latin typeface="Arial" panose="020B0604020202020204" pitchFamily="34" charset="0"/>
                <a:cs typeface="Arial" panose="020B0604020202020204" pitchFamily="34" charset="0"/>
              </a:rPr>
              <a:t>‹Nr.›</a:t>
            </a:fld>
            <a:endParaRPr lang="de-DE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6E7CA3B0-C4DA-4684-B124-71A1D6860443}"/>
              </a:ext>
            </a:extLst>
          </p:cNvPr>
          <p:cNvSpPr txBox="1"/>
          <p:nvPr userDrawn="1"/>
        </p:nvSpPr>
        <p:spPr>
          <a:xfrm>
            <a:off x="455813" y="6356350"/>
            <a:ext cx="57773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900" dirty="0">
                <a:latin typeface="TheSansB W5 Plain" panose="020B0502050302020203" pitchFamily="34" charset="77"/>
                <a:cs typeface="Arial" panose="020B0604020202020204" pitchFamily="34" charset="0"/>
              </a:rPr>
              <a:t>VB 3 - Digitalisierung / Arbeit / Mitglieder</a:t>
            </a:r>
          </a:p>
        </p:txBody>
      </p:sp>
    </p:spTree>
    <p:extLst>
      <p:ext uri="{BB962C8B-B14F-4D97-AF65-F5344CB8AC3E}">
        <p14:creationId xmlns:p14="http://schemas.microsoft.com/office/powerpoint/2010/main" val="1222490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hf sldNum="0" hdr="0" ftr="0"/>
  <p:txStyles>
    <p:titleStyle>
      <a:lvl1pPr algn="l" defTabSz="7429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5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429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Calibri Light" panose="020F0302020204030204" pitchFamily="34" charset="0"/>
        </a:defRPr>
      </a:lvl2pPr>
      <a:lvl3pPr algn="l" defTabSz="7429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Calibri Light" panose="020F0302020204030204" pitchFamily="34" charset="0"/>
        </a:defRPr>
      </a:lvl3pPr>
      <a:lvl4pPr algn="l" defTabSz="7429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Calibri Light" panose="020F0302020204030204" pitchFamily="34" charset="0"/>
        </a:defRPr>
      </a:lvl4pPr>
      <a:lvl5pPr algn="l" defTabSz="7429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7429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7429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7429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7429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85738" indent="-185738" algn="l" defTabSz="742950" rtl="0" eaLnBrk="1" fontAlgn="base" hangingPunct="1">
        <a:lnSpc>
          <a:spcPct val="90000"/>
        </a:lnSpc>
        <a:spcBef>
          <a:spcPts val="813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fontAlgn="base" hangingPunct="1">
        <a:lnSpc>
          <a:spcPct val="90000"/>
        </a:lnSpc>
        <a:spcBef>
          <a:spcPts val="400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fontAlgn="base" hangingPunct="1">
        <a:lnSpc>
          <a:spcPct val="90000"/>
        </a:lnSpc>
        <a:spcBef>
          <a:spcPts val="4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fontAlgn="base" hangingPunct="1">
        <a:lnSpc>
          <a:spcPct val="90000"/>
        </a:lnSpc>
        <a:spcBef>
          <a:spcPts val="4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fontAlgn="base" hangingPunct="1">
        <a:lnSpc>
          <a:spcPct val="90000"/>
        </a:lnSpc>
        <a:spcBef>
          <a:spcPts val="4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97EF716-33AB-374E-84E7-28DE290765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C939F4A8-BA30-4E79-9746-242D07CAEE9C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0617" y="215021"/>
            <a:ext cx="2462483" cy="705949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FAD5CAFF-A345-4EA7-A24D-6C27DDA119F0}"/>
              </a:ext>
            </a:extLst>
          </p:cNvPr>
          <p:cNvSpPr txBox="1"/>
          <p:nvPr userDrawn="1"/>
        </p:nvSpPr>
        <p:spPr>
          <a:xfrm>
            <a:off x="5692831" y="6323098"/>
            <a:ext cx="57773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2FF486-52AA-4F8D-B512-3D8E26437D5D}" type="slidenum">
              <a:rPr lang="de-DE" sz="1200" b="1" smtClean="0">
                <a:latin typeface="+mj-lt"/>
              </a:rPr>
              <a:t>‹Nr.›</a:t>
            </a:fld>
            <a:endParaRPr lang="de-DE" sz="1200" b="1" dirty="0">
              <a:latin typeface="+mj-lt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77B6F166-E84B-4FBE-80A1-736713B497D2}"/>
              </a:ext>
            </a:extLst>
          </p:cNvPr>
          <p:cNvSpPr txBox="1"/>
          <p:nvPr userDrawn="1"/>
        </p:nvSpPr>
        <p:spPr>
          <a:xfrm>
            <a:off x="455813" y="6356350"/>
            <a:ext cx="57773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900" dirty="0">
                <a:latin typeface="+mj-lt"/>
              </a:rPr>
              <a:t>VB 3 – Digitalisierung / Arbeit / Mitglieder</a:t>
            </a:r>
          </a:p>
        </p:txBody>
      </p: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C23B33BA-8638-4CBD-A540-38D8DE68D2F8}"/>
              </a:ext>
            </a:extLst>
          </p:cNvPr>
          <p:cNvCxnSpPr/>
          <p:nvPr userDrawn="1"/>
        </p:nvCxnSpPr>
        <p:spPr>
          <a:xfrm>
            <a:off x="556953" y="6323098"/>
            <a:ext cx="1081485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7385450E-8748-45A2-BA1C-CF87148302A0}"/>
              </a:ext>
            </a:extLst>
          </p:cNvPr>
          <p:cNvCxnSpPr/>
          <p:nvPr userDrawn="1"/>
        </p:nvCxnSpPr>
        <p:spPr>
          <a:xfrm>
            <a:off x="556953" y="977897"/>
            <a:ext cx="1081485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4292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54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4" r:id="rId10"/>
    <p:sldLayoutId id="2147483682" r:id="rId11"/>
    <p:sldLayoutId id="2147483683" r:id="rId12"/>
  </p:sldLayoutIdLst>
  <p:hf sldNum="0" hdr="0" ft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Clr>
          <a:srgbClr val="E30613"/>
        </a:buClr>
        <a:buFont typeface="Wingdings" pitchFamily="2" charset="2"/>
        <a:buChar char="§"/>
        <a:defRPr sz="2800" kern="1200">
          <a:solidFill>
            <a:schemeClr val="tx1"/>
          </a:solidFill>
          <a:latin typeface="TheSansB W5 Plain" panose="020B0502050302020203" pitchFamily="34" charset="77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Clr>
          <a:srgbClr val="E30613"/>
        </a:buClr>
        <a:buFont typeface="Wingdings" pitchFamily="2" charset="2"/>
        <a:buChar char="§"/>
        <a:defRPr sz="2400" kern="1200">
          <a:solidFill>
            <a:schemeClr val="tx1"/>
          </a:solidFill>
          <a:latin typeface="TheSansB W5 Plain" panose="020B0502050302020203" pitchFamily="34" charset="77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Clr>
          <a:srgbClr val="E30613"/>
        </a:buClr>
        <a:buFont typeface="Wingdings" pitchFamily="2" charset="2"/>
        <a:buChar char="§"/>
        <a:defRPr sz="2000" kern="1200">
          <a:solidFill>
            <a:schemeClr val="tx1"/>
          </a:solidFill>
          <a:latin typeface="TheSansB W5 Plain" panose="020B0502050302020203" pitchFamily="34" charset="77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Clr>
          <a:srgbClr val="E30613"/>
        </a:buClr>
        <a:buFont typeface="Wingdings" pitchFamily="2" charset="2"/>
        <a:buChar char="§"/>
        <a:defRPr kern="1200">
          <a:solidFill>
            <a:schemeClr val="tx1"/>
          </a:solidFill>
          <a:latin typeface="TheSansB W5 Plain" panose="020B0502050302020203" pitchFamily="34" charset="77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Clr>
          <a:srgbClr val="E30613"/>
        </a:buClr>
        <a:buFont typeface="Wingdings" pitchFamily="2" charset="2"/>
        <a:buChar char="§"/>
        <a:defRPr kern="1200">
          <a:solidFill>
            <a:schemeClr val="tx1"/>
          </a:solidFill>
          <a:latin typeface="TheSansB W5 Plain" panose="020B0502050302020203" pitchFamily="34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JP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ctrTitle" idx="4294967295"/>
          </p:nvPr>
        </p:nvSpPr>
        <p:spPr>
          <a:xfrm>
            <a:off x="3710702" y="3501547"/>
            <a:ext cx="4164361" cy="607879"/>
          </a:xfrm>
        </p:spPr>
        <p:txBody>
          <a:bodyPr/>
          <a:lstStyle/>
          <a:p>
            <a:r>
              <a:rPr lang="de-DE" altLang="de-DE" sz="3200" dirty="0"/>
              <a:t>Die </a:t>
            </a:r>
            <a:r>
              <a:rPr lang="de-DE" altLang="de-DE" sz="3200" dirty="0">
                <a:solidFill>
                  <a:srgbClr val="DA0000"/>
                </a:solidFill>
              </a:rPr>
              <a:t>Vertrauen</a:t>
            </a:r>
            <a:r>
              <a:rPr lang="de-DE" altLang="de-DE" sz="3200" dirty="0"/>
              <a:t>sleute?</a:t>
            </a: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635" y="4109426"/>
            <a:ext cx="2443438" cy="1729065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99121" y="4270180"/>
            <a:ext cx="3032523" cy="1626116"/>
          </a:xfrm>
          <a:prstGeom prst="rect">
            <a:avLst/>
          </a:prstGeom>
        </p:spPr>
      </p:pic>
      <p:pic>
        <p:nvPicPr>
          <p:cNvPr id="32" name="Grafik 31">
            <a:extLst>
              <a:ext uri="{FF2B5EF4-FFF2-40B4-BE49-F238E27FC236}">
                <a16:creationId xmlns:a16="http://schemas.microsoft.com/office/drawing/2014/main" id="{8AEA5E4F-1CD9-D34D-9559-E8FA668164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99121" y="5838491"/>
            <a:ext cx="3032523" cy="444771"/>
          </a:xfrm>
          <a:prstGeom prst="rect">
            <a:avLst/>
          </a:prstGeom>
        </p:spPr>
      </p:pic>
      <p:sp>
        <p:nvSpPr>
          <p:cNvPr id="37" name="Inhaltsplatzhalter 3">
            <a:extLst>
              <a:ext uri="{FF2B5EF4-FFF2-40B4-BE49-F238E27FC236}">
                <a16:creationId xmlns:a16="http://schemas.microsoft.com/office/drawing/2014/main" id="{9EBF94B3-5814-3A42-AF38-433F1F10AB1E}"/>
              </a:ext>
            </a:extLst>
          </p:cNvPr>
          <p:cNvSpPr txBox="1">
            <a:spLocks/>
          </p:cNvSpPr>
          <p:nvPr/>
        </p:nvSpPr>
        <p:spPr>
          <a:xfrm>
            <a:off x="424763" y="579905"/>
            <a:ext cx="9200052" cy="404949"/>
          </a:xfrm>
          <a:prstGeom prst="rect">
            <a:avLst/>
          </a:prstGeom>
        </p:spPr>
        <p:txBody>
          <a:bodyPr vert="horz" wrap="none" lIns="118800" tIns="86400" rIns="118800" bIns="25200" rtlCol="0" anchor="ctr" anchorCtr="0">
            <a:noAutofit/>
          </a:bodyPr>
          <a:lstStyle>
            <a:lvl1pPr marL="0" indent="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E30613"/>
              </a:buClr>
              <a:buFontTx/>
              <a:buNone/>
              <a:defRPr sz="2110" b="1" kern="1200" cap="all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/>
              <a:t>Vertrauensleute</a:t>
            </a:r>
            <a:endParaRPr lang="de-DE" dirty="0"/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85D599D1-050A-3746-9E9F-71281202673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41297" y="1149600"/>
            <a:ext cx="2503170" cy="2262072"/>
          </a:xfrm>
          <a:prstGeom prst="rect">
            <a:avLst/>
          </a:prstGeom>
        </p:spPr>
      </p:pic>
      <p:sp>
        <p:nvSpPr>
          <p:cNvPr id="34" name="Textfeld 33">
            <a:extLst>
              <a:ext uri="{FF2B5EF4-FFF2-40B4-BE49-F238E27FC236}">
                <a16:creationId xmlns:a16="http://schemas.microsoft.com/office/drawing/2014/main" id="{D3ABD672-399A-604C-BFE6-C47488B3774A}"/>
              </a:ext>
            </a:extLst>
          </p:cNvPr>
          <p:cNvSpPr txBox="1"/>
          <p:nvPr/>
        </p:nvSpPr>
        <p:spPr>
          <a:xfrm>
            <a:off x="4934547" y="5743699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bg2">
                    <a:lumMod val="90000"/>
                  </a:schemeClr>
                </a:solidFill>
              </a:rPr>
              <a:t>VL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91F51FF7-4610-5543-9BD9-C6503E098B62}"/>
              </a:ext>
            </a:extLst>
          </p:cNvPr>
          <p:cNvSpPr txBox="1"/>
          <p:nvPr/>
        </p:nvSpPr>
        <p:spPr>
          <a:xfrm>
            <a:off x="6090941" y="5743699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bg2">
                    <a:lumMod val="90000"/>
                  </a:schemeClr>
                </a:solidFill>
              </a:rPr>
              <a:t>VL</a:t>
            </a:r>
          </a:p>
        </p:txBody>
      </p:sp>
      <p:sp>
        <p:nvSpPr>
          <p:cNvPr id="11" name="Sehne 10">
            <a:extLst>
              <a:ext uri="{FF2B5EF4-FFF2-40B4-BE49-F238E27FC236}">
                <a16:creationId xmlns:a16="http://schemas.microsoft.com/office/drawing/2014/main" id="{4EE93D20-104B-C74C-9C5B-672D22D92468}"/>
              </a:ext>
            </a:extLst>
          </p:cNvPr>
          <p:cNvSpPr/>
          <p:nvPr/>
        </p:nvSpPr>
        <p:spPr>
          <a:xfrm rot="5400000">
            <a:off x="4526056" y="5199253"/>
            <a:ext cx="1331556" cy="997408"/>
          </a:xfrm>
          <a:prstGeom prst="chord">
            <a:avLst>
              <a:gd name="adj1" fmla="val 5349441"/>
              <a:gd name="adj2" fmla="val 16251479"/>
            </a:avLst>
          </a:prstGeom>
          <a:solidFill>
            <a:srgbClr val="DA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Ellipse 10">
            <a:extLst>
              <a:ext uri="{FF2B5EF4-FFF2-40B4-BE49-F238E27FC236}">
                <a16:creationId xmlns:a16="http://schemas.microsoft.com/office/drawing/2014/main" id="{906B34D7-AA8A-3746-9070-6AB58A4CFC05}"/>
              </a:ext>
            </a:extLst>
          </p:cNvPr>
          <p:cNvSpPr/>
          <p:nvPr/>
        </p:nvSpPr>
        <p:spPr>
          <a:xfrm>
            <a:off x="4877365" y="4270180"/>
            <a:ext cx="581159" cy="834231"/>
          </a:xfrm>
          <a:prstGeom prst="ellipse">
            <a:avLst/>
          </a:prstGeom>
          <a:solidFill>
            <a:srgbClr val="DA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Explosion 2 12">
            <a:extLst>
              <a:ext uri="{FF2B5EF4-FFF2-40B4-BE49-F238E27FC236}">
                <a16:creationId xmlns:a16="http://schemas.microsoft.com/office/drawing/2014/main" id="{800C9045-2B34-1A48-8A53-4109BA9D2177}"/>
              </a:ext>
            </a:extLst>
          </p:cNvPr>
          <p:cNvSpPr/>
          <p:nvPr/>
        </p:nvSpPr>
        <p:spPr>
          <a:xfrm rot="5831673">
            <a:off x="5061664" y="4111631"/>
            <a:ext cx="671243" cy="527422"/>
          </a:xfrm>
          <a:prstGeom prst="irregularSeal2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xplosion 2 13">
            <a:extLst>
              <a:ext uri="{FF2B5EF4-FFF2-40B4-BE49-F238E27FC236}">
                <a16:creationId xmlns:a16="http://schemas.microsoft.com/office/drawing/2014/main" id="{5C7A78E6-576B-A546-B7BB-B390C7BE0C30}"/>
              </a:ext>
            </a:extLst>
          </p:cNvPr>
          <p:cNvSpPr/>
          <p:nvPr/>
        </p:nvSpPr>
        <p:spPr>
          <a:xfrm rot="20452753">
            <a:off x="4670313" y="4100599"/>
            <a:ext cx="807256" cy="494719"/>
          </a:xfrm>
          <a:prstGeom prst="irregularSeal2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Sehne 14">
            <a:extLst>
              <a:ext uri="{FF2B5EF4-FFF2-40B4-BE49-F238E27FC236}">
                <a16:creationId xmlns:a16="http://schemas.microsoft.com/office/drawing/2014/main" id="{2B65C034-C646-CE42-88E4-804C9922CEA4}"/>
              </a:ext>
            </a:extLst>
          </p:cNvPr>
          <p:cNvSpPr/>
          <p:nvPr/>
        </p:nvSpPr>
        <p:spPr>
          <a:xfrm rot="5400000">
            <a:off x="5663517" y="5199253"/>
            <a:ext cx="1331556" cy="997408"/>
          </a:xfrm>
          <a:prstGeom prst="chord">
            <a:avLst>
              <a:gd name="adj1" fmla="val 5349441"/>
              <a:gd name="adj2" fmla="val 16251479"/>
            </a:avLst>
          </a:prstGeom>
          <a:solidFill>
            <a:srgbClr val="DA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Ellipse 16">
            <a:extLst>
              <a:ext uri="{FF2B5EF4-FFF2-40B4-BE49-F238E27FC236}">
                <a16:creationId xmlns:a16="http://schemas.microsoft.com/office/drawing/2014/main" id="{A20CCA72-5D35-324C-A040-4E633A05E931}"/>
              </a:ext>
            </a:extLst>
          </p:cNvPr>
          <p:cNvSpPr/>
          <p:nvPr/>
        </p:nvSpPr>
        <p:spPr>
          <a:xfrm>
            <a:off x="6036030" y="4270180"/>
            <a:ext cx="581159" cy="834231"/>
          </a:xfrm>
          <a:prstGeom prst="ellipse">
            <a:avLst/>
          </a:prstGeom>
          <a:solidFill>
            <a:srgbClr val="DA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Mond 16">
            <a:extLst>
              <a:ext uri="{FF2B5EF4-FFF2-40B4-BE49-F238E27FC236}">
                <a16:creationId xmlns:a16="http://schemas.microsoft.com/office/drawing/2014/main" id="{383BE571-442D-684D-B4AD-E57BAA9058B1}"/>
              </a:ext>
            </a:extLst>
          </p:cNvPr>
          <p:cNvSpPr/>
          <p:nvPr/>
        </p:nvSpPr>
        <p:spPr>
          <a:xfrm rot="5400000">
            <a:off x="5902829" y="4254042"/>
            <a:ext cx="843019" cy="856724"/>
          </a:xfrm>
          <a:prstGeom prst="moon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8" name="Grafik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2386" y="5364480"/>
            <a:ext cx="149797" cy="17802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7392" y="5364480"/>
            <a:ext cx="149797" cy="178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712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20877" y="1253331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2000" b="1" dirty="0">
                <a:latin typeface="+mn-lt"/>
              </a:rPr>
              <a:t>Übersicht:</a:t>
            </a:r>
          </a:p>
          <a:p>
            <a:endParaRPr lang="de-DE" sz="2000" dirty="0">
              <a:latin typeface="+mn-lt"/>
            </a:endParaRPr>
          </a:p>
          <a:p>
            <a:pPr lvl="1"/>
            <a:r>
              <a:rPr lang="de-DE" sz="2000" dirty="0">
                <a:latin typeface="+mn-lt"/>
              </a:rPr>
              <a:t>Struktur und Aufbau der Vertrauensleute</a:t>
            </a:r>
          </a:p>
          <a:p>
            <a:pPr lvl="1"/>
            <a:endParaRPr lang="de-DE" sz="2000" dirty="0">
              <a:latin typeface="+mn-lt"/>
            </a:endParaRPr>
          </a:p>
          <a:p>
            <a:pPr lvl="1"/>
            <a:r>
              <a:rPr lang="de-DE" sz="2000" dirty="0">
                <a:latin typeface="+mn-lt"/>
              </a:rPr>
              <a:t>Rolle der Vertrauensperson</a:t>
            </a:r>
          </a:p>
          <a:p>
            <a:pPr lvl="1"/>
            <a:endParaRPr lang="de-DE" sz="2000" dirty="0">
              <a:latin typeface="+mn-lt"/>
            </a:endParaRPr>
          </a:p>
          <a:p>
            <a:pPr lvl="1"/>
            <a:r>
              <a:rPr lang="de-DE" sz="2000" dirty="0">
                <a:latin typeface="+mn-lt"/>
              </a:rPr>
              <a:t>Aufgaben der Vertrauensleute</a:t>
            </a:r>
          </a:p>
          <a:p>
            <a:pPr lvl="1"/>
            <a:endParaRPr lang="de-DE" sz="2000" dirty="0">
              <a:latin typeface="+mn-lt"/>
            </a:endParaRPr>
          </a:p>
          <a:p>
            <a:pPr lvl="1"/>
            <a:r>
              <a:rPr lang="de-DE" sz="2000" dirty="0">
                <a:latin typeface="+mn-lt"/>
              </a:rPr>
              <a:t>Gestaltung in der IG BCE</a:t>
            </a:r>
          </a:p>
          <a:p>
            <a:pPr lvl="1"/>
            <a:endParaRPr lang="de-DE" sz="2000" dirty="0">
              <a:latin typeface="+mn-lt"/>
            </a:endParaRPr>
          </a:p>
          <a:p>
            <a:pPr lvl="1"/>
            <a:r>
              <a:rPr lang="de-DE" sz="2000" dirty="0">
                <a:latin typeface="+mn-lt"/>
              </a:rPr>
              <a:t>Gründung eines Vertrauenskörpers</a:t>
            </a:r>
          </a:p>
          <a:p>
            <a:pPr lvl="1"/>
            <a:endParaRPr lang="de-DE" sz="2000" dirty="0">
              <a:latin typeface="+mn-lt"/>
            </a:endParaRPr>
          </a:p>
          <a:p>
            <a:pPr lvl="1"/>
            <a:r>
              <a:rPr lang="de-DE" sz="2000" dirty="0" smtClean="0">
                <a:latin typeface="+mn-lt"/>
              </a:rPr>
              <a:t>Einbindungsmöglichkeiten VL in BR Arbeit</a:t>
            </a:r>
            <a:endParaRPr lang="de-DE" sz="2000" dirty="0">
              <a:latin typeface="+mn-lt"/>
            </a:endParaRPr>
          </a:p>
        </p:txBody>
      </p:sp>
      <p:sp>
        <p:nvSpPr>
          <p:cNvPr id="5" name="Inhaltsplatzhalter 3">
            <a:extLst>
              <a:ext uri="{FF2B5EF4-FFF2-40B4-BE49-F238E27FC236}">
                <a16:creationId xmlns:a16="http://schemas.microsoft.com/office/drawing/2014/main" id="{C667DC43-277C-3746-A93D-2DD6091AB96A}"/>
              </a:ext>
            </a:extLst>
          </p:cNvPr>
          <p:cNvSpPr txBox="1">
            <a:spLocks/>
          </p:cNvSpPr>
          <p:nvPr/>
        </p:nvSpPr>
        <p:spPr>
          <a:xfrm>
            <a:off x="424763" y="579905"/>
            <a:ext cx="9200052" cy="404949"/>
          </a:xfrm>
          <a:prstGeom prst="rect">
            <a:avLst/>
          </a:prstGeom>
        </p:spPr>
        <p:txBody>
          <a:bodyPr vert="horz" wrap="none" lIns="118800" tIns="86400" rIns="118800" bIns="25200" rtlCol="0" anchor="ctr" anchorCtr="0">
            <a:noAutofit/>
          </a:bodyPr>
          <a:lstStyle>
            <a:lvl1pPr marL="0" indent="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E30613"/>
              </a:buClr>
              <a:buFontTx/>
              <a:buNone/>
              <a:defRPr sz="2110" b="1" kern="1200" cap="all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/>
              <a:t>Vertrauensleute der IG BCE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5456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453B5C5B-F3C5-F844-9586-EDE3D9CBE4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9652"/>
            <a:ext cx="6302644" cy="5244947"/>
          </a:xfrm>
          <a:prstGeom prst="rect">
            <a:avLst/>
          </a:prstGeom>
        </p:spPr>
      </p:pic>
      <p:sp>
        <p:nvSpPr>
          <p:cNvPr id="35" name="Inhaltsplatzhalter 3">
            <a:extLst>
              <a:ext uri="{FF2B5EF4-FFF2-40B4-BE49-F238E27FC236}">
                <a16:creationId xmlns:a16="http://schemas.microsoft.com/office/drawing/2014/main" id="{01244673-ECB2-424F-A485-27AA2D715706}"/>
              </a:ext>
            </a:extLst>
          </p:cNvPr>
          <p:cNvSpPr txBox="1">
            <a:spLocks/>
          </p:cNvSpPr>
          <p:nvPr/>
        </p:nvSpPr>
        <p:spPr>
          <a:xfrm>
            <a:off x="424763" y="579905"/>
            <a:ext cx="9200052" cy="404949"/>
          </a:xfrm>
          <a:prstGeom prst="rect">
            <a:avLst/>
          </a:prstGeom>
        </p:spPr>
        <p:txBody>
          <a:bodyPr vert="horz" wrap="none" lIns="118800" tIns="86400" rIns="118800" bIns="25200" rtlCol="0" anchor="ctr" anchorCtr="0">
            <a:noAutofit/>
          </a:bodyPr>
          <a:lstStyle>
            <a:lvl1pPr marL="0" indent="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E30613"/>
              </a:buClr>
              <a:buFontTx/>
              <a:buNone/>
              <a:defRPr sz="2110" b="1" kern="1200" cap="all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Struktur und Aufbau</a:t>
            </a:r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F7797996-E2D9-B644-B9EC-8BB880C92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0218" y="4392870"/>
            <a:ext cx="5758862" cy="202486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200" b="1" dirty="0">
                <a:latin typeface="+mn-lt"/>
              </a:rPr>
              <a:t>Verzeichnis: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200" b="1" dirty="0" smtClean="0">
                <a:latin typeface="+mn-lt"/>
              </a:rPr>
              <a:t>VL	</a:t>
            </a:r>
            <a:r>
              <a:rPr lang="de-DE" sz="1200" dirty="0" smtClean="0">
                <a:latin typeface="+mn-lt"/>
              </a:rPr>
              <a:t>= </a:t>
            </a:r>
            <a:r>
              <a:rPr lang="de-DE" sz="1200" dirty="0">
                <a:latin typeface="+mn-lt"/>
              </a:rPr>
              <a:t>Vertrauensleute (Summe aller Vertrauensmänner und -frauen)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200" b="1" dirty="0">
                <a:latin typeface="+mn-lt"/>
              </a:rPr>
              <a:t>VK</a:t>
            </a:r>
            <a:r>
              <a:rPr lang="de-DE" sz="1200" dirty="0">
                <a:latin typeface="+mn-lt"/>
              </a:rPr>
              <a:t> </a:t>
            </a:r>
            <a:r>
              <a:rPr lang="de-DE" sz="1200" dirty="0" smtClean="0">
                <a:latin typeface="+mn-lt"/>
              </a:rPr>
              <a:t>	= </a:t>
            </a:r>
            <a:r>
              <a:rPr lang="de-DE" sz="1200" dirty="0">
                <a:latin typeface="+mn-lt"/>
              </a:rPr>
              <a:t>Vertrauenskörper / </a:t>
            </a:r>
            <a:r>
              <a:rPr lang="de-DE" sz="1200" dirty="0" smtClean="0">
                <a:latin typeface="+mn-lt"/>
              </a:rPr>
              <a:t>Vertrauensleute(voll)</a:t>
            </a:r>
            <a:r>
              <a:rPr lang="de-DE" sz="1200" dirty="0" err="1" smtClean="0">
                <a:latin typeface="+mn-lt"/>
              </a:rPr>
              <a:t>versammlung</a:t>
            </a:r>
            <a:r>
              <a:rPr lang="de-DE" sz="1200" dirty="0" smtClean="0">
                <a:latin typeface="+mn-lt"/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200" dirty="0" smtClean="0">
                <a:latin typeface="+mn-lt"/>
              </a:rPr>
              <a:t>	(</a:t>
            </a:r>
            <a:r>
              <a:rPr lang="de-DE" sz="1200" dirty="0">
                <a:latin typeface="+mn-lt"/>
              </a:rPr>
              <a:t>der </a:t>
            </a:r>
            <a:r>
              <a:rPr lang="de-DE" sz="1200" dirty="0" smtClean="0">
                <a:latin typeface="+mn-lt"/>
              </a:rPr>
              <a:t>Zusammenschluss </a:t>
            </a:r>
            <a:r>
              <a:rPr lang="de-DE" sz="1200" dirty="0">
                <a:latin typeface="+mn-lt"/>
              </a:rPr>
              <a:t>aller Vertrauensleute + Betriebliche </a:t>
            </a:r>
            <a:r>
              <a:rPr lang="de-DE" sz="1200" dirty="0" smtClean="0">
                <a:latin typeface="+mn-lt"/>
              </a:rPr>
              <a:t>	„</a:t>
            </a:r>
            <a:r>
              <a:rPr lang="de-DE" sz="1200" dirty="0" err="1" smtClean="0">
                <a:latin typeface="+mn-lt"/>
              </a:rPr>
              <a:t>Mitbestimmer</a:t>
            </a:r>
            <a:r>
              <a:rPr lang="de-DE" sz="1200" dirty="0" smtClean="0">
                <a:latin typeface="+mn-lt"/>
              </a:rPr>
              <a:t>“* </a:t>
            </a:r>
            <a:r>
              <a:rPr lang="de-DE" sz="1200" dirty="0">
                <a:latin typeface="+mn-lt"/>
              </a:rPr>
              <a:t>+ </a:t>
            </a:r>
            <a:r>
              <a:rPr lang="de-DE" sz="1200" dirty="0" smtClean="0">
                <a:latin typeface="+mn-lt"/>
              </a:rPr>
              <a:t>Ortsgruppenvorstandsmitglieder </a:t>
            </a:r>
            <a:r>
              <a:rPr lang="de-DE" sz="1200" dirty="0">
                <a:latin typeface="+mn-lt"/>
              </a:rPr>
              <a:t>im </a:t>
            </a:r>
            <a:r>
              <a:rPr lang="de-DE" sz="1200" dirty="0" smtClean="0">
                <a:latin typeface="+mn-lt"/>
              </a:rPr>
              <a:t>Betrieb**</a:t>
            </a:r>
            <a:r>
              <a:rPr lang="de-DE" sz="1200" dirty="0">
                <a:latin typeface="+mn-lt"/>
              </a:rPr>
              <a:t/>
            </a:r>
            <a:br>
              <a:rPr lang="de-DE" sz="1200" dirty="0">
                <a:latin typeface="+mn-lt"/>
              </a:rPr>
            </a:br>
            <a:r>
              <a:rPr lang="de-DE" sz="1200" b="1" dirty="0">
                <a:latin typeface="+mn-lt"/>
              </a:rPr>
              <a:t>VKV</a:t>
            </a:r>
            <a:r>
              <a:rPr lang="de-DE" sz="1200" dirty="0">
                <a:latin typeface="+mn-lt"/>
              </a:rPr>
              <a:t> </a:t>
            </a:r>
            <a:r>
              <a:rPr lang="de-DE" sz="1200" dirty="0" smtClean="0">
                <a:latin typeface="+mn-lt"/>
              </a:rPr>
              <a:t>	= </a:t>
            </a:r>
            <a:r>
              <a:rPr lang="de-DE" sz="1200" dirty="0">
                <a:latin typeface="+mn-lt"/>
              </a:rPr>
              <a:t>Vertrauenskörpervorstand / </a:t>
            </a:r>
            <a:r>
              <a:rPr lang="de-DE" sz="1200" dirty="0" smtClean="0">
                <a:latin typeface="+mn-lt"/>
              </a:rPr>
              <a:t>Vertrauensleuteleitung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200" dirty="0" smtClean="0">
                <a:latin typeface="+mn-lt"/>
              </a:rPr>
              <a:t>	(</a:t>
            </a:r>
            <a:r>
              <a:rPr lang="de-DE" sz="1200" dirty="0">
                <a:latin typeface="+mn-lt"/>
              </a:rPr>
              <a:t>aus der Mitte des VK gewählte Kolleginnen und Kollegen)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200" b="1" dirty="0">
                <a:latin typeface="+mn-lt"/>
              </a:rPr>
              <a:t>JAV </a:t>
            </a:r>
            <a:r>
              <a:rPr lang="de-DE" sz="1200" b="1" dirty="0" smtClean="0">
                <a:latin typeface="+mn-lt"/>
              </a:rPr>
              <a:t>	</a:t>
            </a:r>
            <a:r>
              <a:rPr lang="de-DE" sz="1200" dirty="0" smtClean="0">
                <a:latin typeface="+mn-lt"/>
              </a:rPr>
              <a:t>= </a:t>
            </a:r>
            <a:r>
              <a:rPr lang="de-DE" sz="1200" dirty="0">
                <a:latin typeface="+mn-lt"/>
              </a:rPr>
              <a:t>Jugend- und Auszubildendenvertretung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200" b="1" dirty="0">
                <a:latin typeface="+mn-lt"/>
              </a:rPr>
              <a:t>BR</a:t>
            </a:r>
            <a:r>
              <a:rPr lang="de-DE" sz="1200" dirty="0">
                <a:latin typeface="+mn-lt"/>
              </a:rPr>
              <a:t> </a:t>
            </a:r>
            <a:r>
              <a:rPr lang="de-DE" sz="1200" dirty="0" smtClean="0">
                <a:latin typeface="+mn-lt"/>
              </a:rPr>
              <a:t>	= Betriebsrat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de-DE" sz="1200" b="1" dirty="0" smtClean="0">
                <a:latin typeface="+mn-lt"/>
              </a:rPr>
              <a:t>SBV</a:t>
            </a:r>
            <a:r>
              <a:rPr lang="de-DE" sz="1200" dirty="0" smtClean="0">
                <a:latin typeface="+mn-lt"/>
              </a:rPr>
              <a:t> 	= </a:t>
            </a:r>
            <a:r>
              <a:rPr lang="de-DE" sz="1200" dirty="0">
                <a:latin typeface="+mn-lt"/>
              </a:rPr>
              <a:t>Schwerbehindertenvertretung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8FF7D43F-DA53-F84F-90D7-40C8C26DB59F}"/>
              </a:ext>
            </a:extLst>
          </p:cNvPr>
          <p:cNvSpPr txBox="1"/>
          <p:nvPr/>
        </p:nvSpPr>
        <p:spPr>
          <a:xfrm>
            <a:off x="6302644" y="1178163"/>
            <a:ext cx="402385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Zusammensetzung des </a:t>
            </a:r>
          </a:p>
          <a:p>
            <a:r>
              <a:rPr lang="de-DE" sz="2800" dirty="0"/>
              <a:t>Vertrauenskörpers</a:t>
            </a:r>
          </a:p>
        </p:txBody>
      </p:sp>
    </p:spTree>
    <p:extLst>
      <p:ext uri="{BB962C8B-B14F-4D97-AF65-F5344CB8AC3E}">
        <p14:creationId xmlns:p14="http://schemas.microsoft.com/office/powerpoint/2010/main" val="357082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bgerundetes Rechteck 19"/>
          <p:cNvSpPr/>
          <p:nvPr/>
        </p:nvSpPr>
        <p:spPr>
          <a:xfrm>
            <a:off x="7018868" y="1408494"/>
            <a:ext cx="2478311" cy="360040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Betriebe bis zu 30 VL</a:t>
            </a:r>
          </a:p>
        </p:txBody>
      </p:sp>
      <p:sp>
        <p:nvSpPr>
          <p:cNvPr id="21" name="Abgerundetes Rechteck 20"/>
          <p:cNvSpPr/>
          <p:nvPr/>
        </p:nvSpPr>
        <p:spPr>
          <a:xfrm>
            <a:off x="7006631" y="2559426"/>
            <a:ext cx="3545111" cy="360040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Betriebe 30 bis zu 100 VL = 5er Gremium</a:t>
            </a:r>
          </a:p>
        </p:txBody>
      </p:sp>
      <p:sp>
        <p:nvSpPr>
          <p:cNvPr id="22" name="Abgerundetes Rechteck 21"/>
          <p:cNvSpPr/>
          <p:nvPr/>
        </p:nvSpPr>
        <p:spPr>
          <a:xfrm>
            <a:off x="7006631" y="4164302"/>
            <a:ext cx="3545110" cy="360040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Betriebe über 100 VL = 11er Gremium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7029986" y="1789050"/>
            <a:ext cx="153760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1.Vorsitzende/r</a:t>
            </a:r>
          </a:p>
          <a:p>
            <a:r>
              <a:rPr lang="de-DE" sz="1400" dirty="0"/>
              <a:t>1.Stellvertreter/in</a:t>
            </a:r>
          </a:p>
          <a:p>
            <a:r>
              <a:rPr lang="de-DE" sz="1400" dirty="0"/>
              <a:t>1.Kassier/in 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7006632" y="2918529"/>
            <a:ext cx="2024913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1.Vorsitzende/r</a:t>
            </a:r>
          </a:p>
          <a:p>
            <a:r>
              <a:rPr lang="de-DE" sz="1400" dirty="0"/>
              <a:t>1.Stellvertreter/in</a:t>
            </a:r>
          </a:p>
          <a:p>
            <a:r>
              <a:rPr lang="de-DE" sz="1400" dirty="0"/>
              <a:t>1.Kassier/in </a:t>
            </a:r>
          </a:p>
          <a:p>
            <a:r>
              <a:rPr lang="de-DE" sz="1400" dirty="0"/>
              <a:t>1.Bildungsobmann/frau</a:t>
            </a:r>
          </a:p>
          <a:p>
            <a:r>
              <a:rPr lang="de-DE" sz="1400" dirty="0"/>
              <a:t>Min. 1 Beisitzer/in</a:t>
            </a:r>
          </a:p>
        </p:txBody>
      </p:sp>
      <p:sp>
        <p:nvSpPr>
          <p:cNvPr id="26" name="Textfeld 25"/>
          <p:cNvSpPr txBox="1"/>
          <p:nvPr/>
        </p:nvSpPr>
        <p:spPr>
          <a:xfrm>
            <a:off x="7006631" y="4522467"/>
            <a:ext cx="2024913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1.Vorsitzende/r</a:t>
            </a:r>
          </a:p>
          <a:p>
            <a:r>
              <a:rPr lang="de-DE" sz="1400" dirty="0"/>
              <a:t>1.Stellvertreter/in</a:t>
            </a:r>
          </a:p>
          <a:p>
            <a:r>
              <a:rPr lang="de-DE" sz="1400" dirty="0"/>
              <a:t>1.Kassier/in </a:t>
            </a:r>
          </a:p>
          <a:p>
            <a:r>
              <a:rPr lang="de-DE" sz="1400" dirty="0"/>
              <a:t>1.Bildungsobmann/frau</a:t>
            </a:r>
          </a:p>
          <a:p>
            <a:r>
              <a:rPr lang="de-DE" sz="1400" dirty="0"/>
              <a:t>Min. 1 Beisitzer/in</a:t>
            </a:r>
          </a:p>
        </p:txBody>
      </p:sp>
      <p:sp>
        <p:nvSpPr>
          <p:cNvPr id="28" name="Rechteck 27"/>
          <p:cNvSpPr/>
          <p:nvPr/>
        </p:nvSpPr>
        <p:spPr>
          <a:xfrm>
            <a:off x="2443112" y="5456222"/>
            <a:ext cx="3678783" cy="729073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Textfeld 28"/>
          <p:cNvSpPr txBox="1"/>
          <p:nvPr/>
        </p:nvSpPr>
        <p:spPr>
          <a:xfrm>
            <a:off x="2565408" y="5465763"/>
            <a:ext cx="351731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BR-Vors. und Stellv. </a:t>
            </a:r>
          </a:p>
          <a:p>
            <a:r>
              <a:rPr lang="de-DE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Sollen mit beratender Stimme teilnehmen.</a:t>
            </a:r>
          </a:p>
          <a:p>
            <a:r>
              <a:rPr lang="de-DE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Zusätzlich sind 3 Revisoren zu wählen. </a:t>
            </a:r>
          </a:p>
          <a:p>
            <a:endParaRPr lang="de-DE" sz="1400" dirty="0"/>
          </a:p>
        </p:txBody>
      </p:sp>
      <p:sp>
        <p:nvSpPr>
          <p:cNvPr id="3" name="Sehne 2"/>
          <p:cNvSpPr/>
          <p:nvPr/>
        </p:nvSpPr>
        <p:spPr>
          <a:xfrm rot="5400000">
            <a:off x="5660065" y="3730410"/>
            <a:ext cx="753416" cy="360040"/>
          </a:xfrm>
          <a:prstGeom prst="chord">
            <a:avLst>
              <a:gd name="adj1" fmla="val 4653003"/>
              <a:gd name="adj2" fmla="val 16930316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Ellipse 6"/>
          <p:cNvSpPr/>
          <p:nvPr/>
        </p:nvSpPr>
        <p:spPr>
          <a:xfrm>
            <a:off x="5901228" y="3234585"/>
            <a:ext cx="27434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Sehne 17"/>
          <p:cNvSpPr/>
          <p:nvPr/>
        </p:nvSpPr>
        <p:spPr>
          <a:xfrm rot="5400000">
            <a:off x="5206475" y="2235104"/>
            <a:ext cx="753416" cy="360040"/>
          </a:xfrm>
          <a:prstGeom prst="chord">
            <a:avLst>
              <a:gd name="adj1" fmla="val 4653003"/>
              <a:gd name="adj2" fmla="val 16930316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Ellipse 18"/>
          <p:cNvSpPr/>
          <p:nvPr/>
        </p:nvSpPr>
        <p:spPr>
          <a:xfrm>
            <a:off x="5446012" y="1745614"/>
            <a:ext cx="27434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Sehne 24"/>
          <p:cNvSpPr/>
          <p:nvPr/>
        </p:nvSpPr>
        <p:spPr>
          <a:xfrm rot="5400000">
            <a:off x="5654355" y="2235104"/>
            <a:ext cx="753416" cy="360040"/>
          </a:xfrm>
          <a:prstGeom prst="chord">
            <a:avLst>
              <a:gd name="adj1" fmla="val 4653003"/>
              <a:gd name="adj2" fmla="val 16930316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Ellipse 29"/>
          <p:cNvSpPr/>
          <p:nvPr/>
        </p:nvSpPr>
        <p:spPr>
          <a:xfrm>
            <a:off x="5893892" y="1745614"/>
            <a:ext cx="27434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Sehne 30"/>
          <p:cNvSpPr/>
          <p:nvPr/>
        </p:nvSpPr>
        <p:spPr>
          <a:xfrm rot="5400000">
            <a:off x="6108717" y="2239474"/>
            <a:ext cx="753416" cy="360040"/>
          </a:xfrm>
          <a:prstGeom prst="chord">
            <a:avLst>
              <a:gd name="adj1" fmla="val 4653003"/>
              <a:gd name="adj2" fmla="val 16930316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Ellipse 31"/>
          <p:cNvSpPr/>
          <p:nvPr/>
        </p:nvSpPr>
        <p:spPr>
          <a:xfrm>
            <a:off x="6348254" y="1749984"/>
            <a:ext cx="27434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Sehne 32"/>
          <p:cNvSpPr/>
          <p:nvPr/>
        </p:nvSpPr>
        <p:spPr>
          <a:xfrm rot="5400000">
            <a:off x="6134516" y="3730410"/>
            <a:ext cx="753416" cy="360040"/>
          </a:xfrm>
          <a:prstGeom prst="chord">
            <a:avLst>
              <a:gd name="adj1" fmla="val 4653003"/>
              <a:gd name="adj2" fmla="val 16930316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Ellipse 33"/>
          <p:cNvSpPr/>
          <p:nvPr/>
        </p:nvSpPr>
        <p:spPr>
          <a:xfrm>
            <a:off x="6375679" y="3234585"/>
            <a:ext cx="27434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Sehne 34"/>
          <p:cNvSpPr/>
          <p:nvPr/>
        </p:nvSpPr>
        <p:spPr>
          <a:xfrm rot="5400000">
            <a:off x="5182205" y="3744236"/>
            <a:ext cx="753416" cy="360040"/>
          </a:xfrm>
          <a:prstGeom prst="chord">
            <a:avLst>
              <a:gd name="adj1" fmla="val 4653003"/>
              <a:gd name="adj2" fmla="val 16930316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Ellipse 35"/>
          <p:cNvSpPr/>
          <p:nvPr/>
        </p:nvSpPr>
        <p:spPr>
          <a:xfrm>
            <a:off x="5423368" y="3248411"/>
            <a:ext cx="27434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Sehne 36"/>
          <p:cNvSpPr/>
          <p:nvPr/>
        </p:nvSpPr>
        <p:spPr>
          <a:xfrm rot="5400000">
            <a:off x="4714561" y="3730410"/>
            <a:ext cx="753416" cy="360040"/>
          </a:xfrm>
          <a:prstGeom prst="chord">
            <a:avLst>
              <a:gd name="adj1" fmla="val 4653003"/>
              <a:gd name="adj2" fmla="val 16930316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Ellipse 37"/>
          <p:cNvSpPr/>
          <p:nvPr/>
        </p:nvSpPr>
        <p:spPr>
          <a:xfrm>
            <a:off x="4955724" y="3234585"/>
            <a:ext cx="27434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Sehne 38"/>
          <p:cNvSpPr/>
          <p:nvPr/>
        </p:nvSpPr>
        <p:spPr>
          <a:xfrm rot="5400000">
            <a:off x="4250349" y="3732427"/>
            <a:ext cx="753416" cy="360040"/>
          </a:xfrm>
          <a:prstGeom prst="chord">
            <a:avLst>
              <a:gd name="adj1" fmla="val 4653003"/>
              <a:gd name="adj2" fmla="val 169303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Ellipse 39"/>
          <p:cNvSpPr/>
          <p:nvPr/>
        </p:nvSpPr>
        <p:spPr>
          <a:xfrm>
            <a:off x="4491512" y="3236602"/>
            <a:ext cx="274342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Sehne 40"/>
          <p:cNvSpPr/>
          <p:nvPr/>
        </p:nvSpPr>
        <p:spPr>
          <a:xfrm rot="5400000">
            <a:off x="5660065" y="5030248"/>
            <a:ext cx="753416" cy="360040"/>
          </a:xfrm>
          <a:prstGeom prst="chord">
            <a:avLst>
              <a:gd name="adj1" fmla="val 4653003"/>
              <a:gd name="adj2" fmla="val 16930316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Ellipse 41"/>
          <p:cNvSpPr/>
          <p:nvPr/>
        </p:nvSpPr>
        <p:spPr>
          <a:xfrm>
            <a:off x="5901228" y="4534423"/>
            <a:ext cx="27434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Sehne 42"/>
          <p:cNvSpPr/>
          <p:nvPr/>
        </p:nvSpPr>
        <p:spPr>
          <a:xfrm rot="5400000">
            <a:off x="6134516" y="5030248"/>
            <a:ext cx="753416" cy="360040"/>
          </a:xfrm>
          <a:prstGeom prst="chord">
            <a:avLst>
              <a:gd name="adj1" fmla="val 4653003"/>
              <a:gd name="adj2" fmla="val 16930316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Ellipse 43"/>
          <p:cNvSpPr/>
          <p:nvPr/>
        </p:nvSpPr>
        <p:spPr>
          <a:xfrm>
            <a:off x="6375679" y="4534423"/>
            <a:ext cx="27434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Sehne 44"/>
          <p:cNvSpPr/>
          <p:nvPr/>
        </p:nvSpPr>
        <p:spPr>
          <a:xfrm rot="5400000">
            <a:off x="5182205" y="5044074"/>
            <a:ext cx="753416" cy="360040"/>
          </a:xfrm>
          <a:prstGeom prst="chord">
            <a:avLst>
              <a:gd name="adj1" fmla="val 4653003"/>
              <a:gd name="adj2" fmla="val 16930316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Ellipse 45"/>
          <p:cNvSpPr/>
          <p:nvPr/>
        </p:nvSpPr>
        <p:spPr>
          <a:xfrm>
            <a:off x="5423368" y="4548249"/>
            <a:ext cx="27434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Sehne 46"/>
          <p:cNvSpPr/>
          <p:nvPr/>
        </p:nvSpPr>
        <p:spPr>
          <a:xfrm rot="5400000">
            <a:off x="4704345" y="5055960"/>
            <a:ext cx="753416" cy="360040"/>
          </a:xfrm>
          <a:prstGeom prst="chord">
            <a:avLst>
              <a:gd name="adj1" fmla="val 4653003"/>
              <a:gd name="adj2" fmla="val 16930316"/>
            </a:avLst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Ellipse 47"/>
          <p:cNvSpPr/>
          <p:nvPr/>
        </p:nvSpPr>
        <p:spPr>
          <a:xfrm>
            <a:off x="4945508" y="4560135"/>
            <a:ext cx="274342" cy="288032"/>
          </a:xfrm>
          <a:prstGeom prst="ellips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Sehne 48"/>
          <p:cNvSpPr/>
          <p:nvPr/>
        </p:nvSpPr>
        <p:spPr>
          <a:xfrm rot="5400000">
            <a:off x="4233146" y="5049236"/>
            <a:ext cx="753416" cy="360040"/>
          </a:xfrm>
          <a:prstGeom prst="chord">
            <a:avLst>
              <a:gd name="adj1" fmla="val 4653003"/>
              <a:gd name="adj2" fmla="val 169303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Ellipse 49"/>
          <p:cNvSpPr/>
          <p:nvPr/>
        </p:nvSpPr>
        <p:spPr>
          <a:xfrm>
            <a:off x="4474309" y="4553411"/>
            <a:ext cx="274342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Sehne 50"/>
          <p:cNvSpPr/>
          <p:nvPr/>
        </p:nvSpPr>
        <p:spPr>
          <a:xfrm rot="5400000">
            <a:off x="3796509" y="5044855"/>
            <a:ext cx="753416" cy="360040"/>
          </a:xfrm>
          <a:prstGeom prst="chord">
            <a:avLst>
              <a:gd name="adj1" fmla="val 4653003"/>
              <a:gd name="adj2" fmla="val 169303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Ellipse 51"/>
          <p:cNvSpPr/>
          <p:nvPr/>
        </p:nvSpPr>
        <p:spPr>
          <a:xfrm>
            <a:off x="4037672" y="4549030"/>
            <a:ext cx="274342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3" name="Sehne 52"/>
          <p:cNvSpPr/>
          <p:nvPr/>
        </p:nvSpPr>
        <p:spPr>
          <a:xfrm rot="5400000">
            <a:off x="3355322" y="5049236"/>
            <a:ext cx="753416" cy="360040"/>
          </a:xfrm>
          <a:prstGeom prst="chord">
            <a:avLst>
              <a:gd name="adj1" fmla="val 4653003"/>
              <a:gd name="adj2" fmla="val 169303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Ellipse 53"/>
          <p:cNvSpPr/>
          <p:nvPr/>
        </p:nvSpPr>
        <p:spPr>
          <a:xfrm>
            <a:off x="3596485" y="4553411"/>
            <a:ext cx="274342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Sehne 54"/>
          <p:cNvSpPr/>
          <p:nvPr/>
        </p:nvSpPr>
        <p:spPr>
          <a:xfrm rot="5400000">
            <a:off x="2907892" y="5044855"/>
            <a:ext cx="753416" cy="360040"/>
          </a:xfrm>
          <a:prstGeom prst="chord">
            <a:avLst>
              <a:gd name="adj1" fmla="val 4653003"/>
              <a:gd name="adj2" fmla="val 169303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6" name="Ellipse 55"/>
          <p:cNvSpPr/>
          <p:nvPr/>
        </p:nvSpPr>
        <p:spPr>
          <a:xfrm>
            <a:off x="3149055" y="4549030"/>
            <a:ext cx="274342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Sehne 56"/>
          <p:cNvSpPr/>
          <p:nvPr/>
        </p:nvSpPr>
        <p:spPr>
          <a:xfrm rot="5400000">
            <a:off x="2472948" y="5044855"/>
            <a:ext cx="753416" cy="360040"/>
          </a:xfrm>
          <a:prstGeom prst="chord">
            <a:avLst>
              <a:gd name="adj1" fmla="val 4653003"/>
              <a:gd name="adj2" fmla="val 169303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Ellipse 57"/>
          <p:cNvSpPr/>
          <p:nvPr/>
        </p:nvSpPr>
        <p:spPr>
          <a:xfrm>
            <a:off x="2714111" y="4549030"/>
            <a:ext cx="274342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9" name="Sehne 58"/>
          <p:cNvSpPr/>
          <p:nvPr/>
        </p:nvSpPr>
        <p:spPr>
          <a:xfrm rot="5400000">
            <a:off x="2049903" y="5044074"/>
            <a:ext cx="753416" cy="360040"/>
          </a:xfrm>
          <a:prstGeom prst="chord">
            <a:avLst>
              <a:gd name="adj1" fmla="val 4653003"/>
              <a:gd name="adj2" fmla="val 169303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0" name="Ellipse 59"/>
          <p:cNvSpPr/>
          <p:nvPr/>
        </p:nvSpPr>
        <p:spPr>
          <a:xfrm>
            <a:off x="2291066" y="4548249"/>
            <a:ext cx="274342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1" name="Sehne 60"/>
          <p:cNvSpPr/>
          <p:nvPr/>
        </p:nvSpPr>
        <p:spPr>
          <a:xfrm rot="5400000">
            <a:off x="1610943" y="5046219"/>
            <a:ext cx="753416" cy="360040"/>
          </a:xfrm>
          <a:prstGeom prst="chord">
            <a:avLst>
              <a:gd name="adj1" fmla="val 4653003"/>
              <a:gd name="adj2" fmla="val 169303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2" name="Ellipse 61"/>
          <p:cNvSpPr/>
          <p:nvPr/>
        </p:nvSpPr>
        <p:spPr>
          <a:xfrm>
            <a:off x="1852106" y="4550394"/>
            <a:ext cx="274342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" name="Gerader Verbinder 8"/>
          <p:cNvCxnSpPr/>
          <p:nvPr/>
        </p:nvCxnSpPr>
        <p:spPr>
          <a:xfrm>
            <a:off x="5261074" y="2472029"/>
            <a:ext cx="155500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rader Verbinder 62"/>
          <p:cNvCxnSpPr/>
          <p:nvPr/>
        </p:nvCxnSpPr>
        <p:spPr>
          <a:xfrm flipV="1">
            <a:off x="4312014" y="3961001"/>
            <a:ext cx="2504066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Gerader Verbinder 63"/>
          <p:cNvCxnSpPr/>
          <p:nvPr/>
        </p:nvCxnSpPr>
        <p:spPr>
          <a:xfrm>
            <a:off x="1703512" y="5273837"/>
            <a:ext cx="5112568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feld 65"/>
          <p:cNvSpPr txBox="1"/>
          <p:nvPr/>
        </p:nvSpPr>
        <p:spPr>
          <a:xfrm>
            <a:off x="552205" y="1412576"/>
            <a:ext cx="470616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/>
              <a:t>Zusammensetzung des </a:t>
            </a:r>
          </a:p>
          <a:p>
            <a:r>
              <a:rPr lang="de-DE" sz="2800" dirty="0"/>
              <a:t>Vertrauenskörpervorstandes</a:t>
            </a:r>
          </a:p>
        </p:txBody>
      </p:sp>
      <p:sp>
        <p:nvSpPr>
          <p:cNvPr id="67" name="Inhaltsplatzhalter 3">
            <a:extLst>
              <a:ext uri="{FF2B5EF4-FFF2-40B4-BE49-F238E27FC236}">
                <a16:creationId xmlns:a16="http://schemas.microsoft.com/office/drawing/2014/main" id="{DDBC90EF-22A4-0149-AB68-E373BB6A9B9A}"/>
              </a:ext>
            </a:extLst>
          </p:cNvPr>
          <p:cNvSpPr txBox="1">
            <a:spLocks/>
          </p:cNvSpPr>
          <p:nvPr/>
        </p:nvSpPr>
        <p:spPr>
          <a:xfrm>
            <a:off x="424763" y="579905"/>
            <a:ext cx="9200052" cy="404949"/>
          </a:xfrm>
          <a:prstGeom prst="rect">
            <a:avLst/>
          </a:prstGeom>
        </p:spPr>
        <p:txBody>
          <a:bodyPr vert="horz" wrap="none" lIns="118800" tIns="86400" rIns="118800" bIns="25200" rtlCol="0" anchor="ctr" anchorCtr="0">
            <a:noAutofit/>
          </a:bodyPr>
          <a:lstStyle>
            <a:lvl1pPr marL="0" indent="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E30613"/>
              </a:buClr>
              <a:buFontTx/>
              <a:buNone/>
              <a:defRPr sz="2110" b="1" kern="1200" cap="all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Struktur und Aufbau</a:t>
            </a:r>
          </a:p>
        </p:txBody>
      </p:sp>
    </p:spTree>
    <p:extLst>
      <p:ext uri="{BB962C8B-B14F-4D97-AF65-F5344CB8AC3E}">
        <p14:creationId xmlns:p14="http://schemas.microsoft.com/office/powerpoint/2010/main" val="3766687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vale Legende 16"/>
          <p:cNvSpPr/>
          <p:nvPr/>
        </p:nvSpPr>
        <p:spPr>
          <a:xfrm>
            <a:off x="5565249" y="1283126"/>
            <a:ext cx="1800200" cy="936104"/>
          </a:xfrm>
          <a:prstGeom prst="wedgeEllipseCallout">
            <a:avLst>
              <a:gd name="adj1" fmla="val -22218"/>
              <a:gd name="adj2" fmla="val 10068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Ovale Legende 17"/>
          <p:cNvSpPr/>
          <p:nvPr/>
        </p:nvSpPr>
        <p:spPr>
          <a:xfrm>
            <a:off x="7555913" y="1751178"/>
            <a:ext cx="1800200" cy="936104"/>
          </a:xfrm>
          <a:prstGeom prst="wedgeEllipseCallout">
            <a:avLst>
              <a:gd name="adj1" fmla="val -69780"/>
              <a:gd name="adj2" fmla="val 6161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Ovale Legende 18"/>
          <p:cNvSpPr/>
          <p:nvPr/>
        </p:nvSpPr>
        <p:spPr>
          <a:xfrm>
            <a:off x="3413170" y="1334680"/>
            <a:ext cx="1902763" cy="936104"/>
          </a:xfrm>
          <a:prstGeom prst="wedgeEllipseCallout">
            <a:avLst>
              <a:gd name="adj1" fmla="val 25747"/>
              <a:gd name="adj2" fmla="val 9002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" name="Ovale Legende 20"/>
          <p:cNvSpPr/>
          <p:nvPr/>
        </p:nvSpPr>
        <p:spPr>
          <a:xfrm>
            <a:off x="8369871" y="2814523"/>
            <a:ext cx="2195264" cy="1037985"/>
          </a:xfrm>
          <a:prstGeom prst="wedgeEllipseCallout">
            <a:avLst>
              <a:gd name="adj1" fmla="val -74591"/>
              <a:gd name="adj2" fmla="val 700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Ovale Legende 21"/>
          <p:cNvSpPr/>
          <p:nvPr/>
        </p:nvSpPr>
        <p:spPr>
          <a:xfrm>
            <a:off x="1847528" y="3716540"/>
            <a:ext cx="2267272" cy="936104"/>
          </a:xfrm>
          <a:prstGeom prst="wedgeEllipseCallout">
            <a:avLst>
              <a:gd name="adj1" fmla="val 71982"/>
              <a:gd name="adj2" fmla="val -4139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Ovale Legende 22"/>
          <p:cNvSpPr/>
          <p:nvPr/>
        </p:nvSpPr>
        <p:spPr>
          <a:xfrm>
            <a:off x="1658671" y="2305242"/>
            <a:ext cx="2731207" cy="936104"/>
          </a:xfrm>
          <a:prstGeom prst="wedgeEllipseCallout">
            <a:avLst>
              <a:gd name="adj1" fmla="val 58869"/>
              <a:gd name="adj2" fmla="val 4829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Textfeld 23"/>
          <p:cNvSpPr txBox="1"/>
          <p:nvPr/>
        </p:nvSpPr>
        <p:spPr>
          <a:xfrm>
            <a:off x="3454526" y="1477680"/>
            <a:ext cx="18614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600" dirty="0"/>
              <a:t>Ein Gesicht der </a:t>
            </a:r>
          </a:p>
          <a:p>
            <a:pPr algn="ctr"/>
            <a:r>
              <a:rPr lang="de-DE" sz="1600" dirty="0"/>
              <a:t>IG BCE im Betrieb</a:t>
            </a:r>
          </a:p>
        </p:txBody>
      </p:sp>
      <p:sp>
        <p:nvSpPr>
          <p:cNvPr id="25" name="Textfeld 24"/>
          <p:cNvSpPr txBox="1"/>
          <p:nvPr/>
        </p:nvSpPr>
        <p:spPr>
          <a:xfrm>
            <a:off x="5797538" y="1436120"/>
            <a:ext cx="13356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600" dirty="0" smtClean="0"/>
              <a:t>Engagiertes </a:t>
            </a:r>
          </a:p>
          <a:p>
            <a:pPr algn="ctr"/>
            <a:r>
              <a:rPr lang="de-DE" sz="1600" dirty="0" smtClean="0"/>
              <a:t>Mitglied</a:t>
            </a:r>
            <a:endParaRPr lang="de-DE" sz="1600" dirty="0"/>
          </a:p>
        </p:txBody>
      </p:sp>
      <p:sp>
        <p:nvSpPr>
          <p:cNvPr id="26" name="Textfeld 25"/>
          <p:cNvSpPr txBox="1"/>
          <p:nvPr/>
        </p:nvSpPr>
        <p:spPr>
          <a:xfrm>
            <a:off x="7655007" y="1933285"/>
            <a:ext cx="17011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600" dirty="0"/>
              <a:t>Ein kompetenter</a:t>
            </a:r>
          </a:p>
          <a:p>
            <a:pPr algn="ctr"/>
            <a:r>
              <a:rPr lang="de-DE" sz="1600" dirty="0"/>
              <a:t>Ansprechpartner</a:t>
            </a:r>
          </a:p>
        </p:txBody>
      </p:sp>
      <p:sp>
        <p:nvSpPr>
          <p:cNvPr id="27" name="Textfeld 26"/>
          <p:cNvSpPr txBox="1"/>
          <p:nvPr/>
        </p:nvSpPr>
        <p:spPr>
          <a:xfrm>
            <a:off x="2364751" y="2477107"/>
            <a:ext cx="13946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Multiplikator </a:t>
            </a:r>
            <a:r>
              <a:rPr lang="de-DE" sz="1200" dirty="0" smtClean="0"/>
              <a:t>für </a:t>
            </a:r>
          </a:p>
          <a:p>
            <a:pPr algn="ctr"/>
            <a:r>
              <a:rPr lang="de-DE" sz="1200" dirty="0" smtClean="0"/>
              <a:t>Informationen </a:t>
            </a:r>
          </a:p>
          <a:p>
            <a:pPr algn="ctr"/>
            <a:r>
              <a:rPr lang="de-DE" sz="1200" dirty="0" smtClean="0"/>
              <a:t>und Interessen</a:t>
            </a:r>
            <a:endParaRPr lang="de-DE" sz="1200" dirty="0"/>
          </a:p>
        </p:txBody>
      </p:sp>
      <p:sp>
        <p:nvSpPr>
          <p:cNvPr id="28" name="Textfeld 27"/>
          <p:cNvSpPr txBox="1"/>
          <p:nvPr/>
        </p:nvSpPr>
        <p:spPr>
          <a:xfrm>
            <a:off x="8675514" y="2897508"/>
            <a:ext cx="16550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200" dirty="0"/>
              <a:t>Mitgestalter bei</a:t>
            </a:r>
          </a:p>
          <a:p>
            <a:pPr algn="ctr"/>
            <a:r>
              <a:rPr lang="de-DE" sz="1200" dirty="0"/>
              <a:t>gewerkschaftlichen,</a:t>
            </a:r>
          </a:p>
          <a:p>
            <a:pPr algn="ctr"/>
            <a:r>
              <a:rPr lang="de-DE" sz="1200" dirty="0"/>
              <a:t>tariflichen und</a:t>
            </a:r>
          </a:p>
          <a:p>
            <a:pPr algn="ctr"/>
            <a:r>
              <a:rPr lang="de-DE" sz="1200" dirty="0"/>
              <a:t>betrieblichen Themen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2062270" y="3852508"/>
            <a:ext cx="2237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/>
              <a:t>Bindeglied zwischen</a:t>
            </a:r>
          </a:p>
          <a:p>
            <a:pPr algn="ctr"/>
            <a:r>
              <a:rPr lang="de-DE" sz="1200" dirty="0" smtClean="0"/>
              <a:t>Mitgliedern, Betriebsrat </a:t>
            </a:r>
            <a:r>
              <a:rPr lang="de-DE" sz="1200" dirty="0"/>
              <a:t>und </a:t>
            </a:r>
            <a:r>
              <a:rPr lang="de-DE" sz="1200" dirty="0" smtClean="0"/>
              <a:t>IG BCE Vor Ort</a:t>
            </a:r>
            <a:endParaRPr lang="de-DE" sz="1200" dirty="0"/>
          </a:p>
        </p:txBody>
      </p:sp>
      <p:sp>
        <p:nvSpPr>
          <p:cNvPr id="30" name="Textfeld 29"/>
          <p:cNvSpPr txBox="1"/>
          <p:nvPr/>
        </p:nvSpPr>
        <p:spPr>
          <a:xfrm>
            <a:off x="709205" y="5346482"/>
            <a:ext cx="106565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Das Rollenprofil ist vielfältig und anspruchsvoll zugleich, </a:t>
            </a:r>
          </a:p>
          <a:p>
            <a:r>
              <a:rPr lang="de-DE" sz="2400" dirty="0" smtClean="0"/>
              <a:t>deshalb ist eine Vertrauensperson auch immer Teil der großen Gemeinschaft</a:t>
            </a:r>
            <a:endParaRPr lang="de-DE" sz="2400" dirty="0"/>
          </a:p>
        </p:txBody>
      </p:sp>
      <p:sp>
        <p:nvSpPr>
          <p:cNvPr id="33" name="Ovale Legende 32"/>
          <p:cNvSpPr/>
          <p:nvPr/>
        </p:nvSpPr>
        <p:spPr>
          <a:xfrm>
            <a:off x="7896201" y="4122727"/>
            <a:ext cx="2482505" cy="962457"/>
          </a:xfrm>
          <a:prstGeom prst="wedgeEllipseCallout">
            <a:avLst>
              <a:gd name="adj1" fmla="val -73105"/>
              <a:gd name="adj2" fmla="val -4957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4" name="Textfeld 33"/>
          <p:cNvSpPr txBox="1"/>
          <p:nvPr/>
        </p:nvSpPr>
        <p:spPr>
          <a:xfrm>
            <a:off x="8052450" y="4244246"/>
            <a:ext cx="240796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dirty="0"/>
              <a:t>Initiator und Treiber </a:t>
            </a:r>
          </a:p>
          <a:p>
            <a:pPr algn="ctr"/>
            <a:r>
              <a:rPr lang="de-DE" sz="1400" dirty="0"/>
              <a:t>von Themen und Interessen</a:t>
            </a:r>
          </a:p>
          <a:p>
            <a:pPr algn="ctr"/>
            <a:r>
              <a:rPr lang="de-DE" sz="1400" dirty="0"/>
              <a:t>der Mitglieder </a:t>
            </a:r>
          </a:p>
        </p:txBody>
      </p:sp>
      <p:sp>
        <p:nvSpPr>
          <p:cNvPr id="36" name="Inhaltsplatzhalter 3">
            <a:extLst>
              <a:ext uri="{FF2B5EF4-FFF2-40B4-BE49-F238E27FC236}">
                <a16:creationId xmlns:a16="http://schemas.microsoft.com/office/drawing/2014/main" id="{238B7D14-A259-A742-A726-09F83EB45758}"/>
              </a:ext>
            </a:extLst>
          </p:cNvPr>
          <p:cNvSpPr txBox="1">
            <a:spLocks/>
          </p:cNvSpPr>
          <p:nvPr/>
        </p:nvSpPr>
        <p:spPr>
          <a:xfrm>
            <a:off x="424763" y="579905"/>
            <a:ext cx="9200052" cy="404949"/>
          </a:xfrm>
          <a:prstGeom prst="rect">
            <a:avLst/>
          </a:prstGeom>
        </p:spPr>
        <p:txBody>
          <a:bodyPr vert="horz" wrap="none" lIns="118800" tIns="86400" rIns="118800" bIns="25200" rtlCol="0" anchor="ctr" anchorCtr="0">
            <a:noAutofit/>
          </a:bodyPr>
          <a:lstStyle>
            <a:lvl1pPr marL="0" indent="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E30613"/>
              </a:buClr>
              <a:buFontTx/>
              <a:buNone/>
              <a:defRPr sz="2110" b="1" kern="1200" cap="all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Rolle der Vertrauensperson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E7A0E789-4968-844A-BD40-0941140A65B9}"/>
              </a:ext>
            </a:extLst>
          </p:cNvPr>
          <p:cNvSpPr txBox="1"/>
          <p:nvPr/>
        </p:nvSpPr>
        <p:spPr>
          <a:xfrm>
            <a:off x="5076030" y="4536989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bg2">
                    <a:lumMod val="90000"/>
                  </a:schemeClr>
                </a:solidFill>
              </a:rPr>
              <a:t>VL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D7E2F053-136A-6844-9B61-66319521BA0E}"/>
              </a:ext>
            </a:extLst>
          </p:cNvPr>
          <p:cNvSpPr txBox="1"/>
          <p:nvPr/>
        </p:nvSpPr>
        <p:spPr>
          <a:xfrm>
            <a:off x="6256128" y="4536989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bg2">
                    <a:lumMod val="90000"/>
                  </a:schemeClr>
                </a:solidFill>
              </a:rPr>
              <a:t>VL</a:t>
            </a:r>
          </a:p>
        </p:txBody>
      </p:sp>
      <p:sp>
        <p:nvSpPr>
          <p:cNvPr id="37" name="Sehne 36">
            <a:extLst>
              <a:ext uri="{FF2B5EF4-FFF2-40B4-BE49-F238E27FC236}">
                <a16:creationId xmlns:a16="http://schemas.microsoft.com/office/drawing/2014/main" id="{4EE93D20-104B-C74C-9C5B-672D22D92468}"/>
              </a:ext>
            </a:extLst>
          </p:cNvPr>
          <p:cNvSpPr/>
          <p:nvPr/>
        </p:nvSpPr>
        <p:spPr>
          <a:xfrm rot="5400000">
            <a:off x="4667539" y="4079655"/>
            <a:ext cx="1331556" cy="997408"/>
          </a:xfrm>
          <a:prstGeom prst="chord">
            <a:avLst>
              <a:gd name="adj1" fmla="val 5349441"/>
              <a:gd name="adj2" fmla="val 16251479"/>
            </a:avLst>
          </a:prstGeom>
          <a:solidFill>
            <a:srgbClr val="DA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Ellipse 10">
            <a:extLst>
              <a:ext uri="{FF2B5EF4-FFF2-40B4-BE49-F238E27FC236}">
                <a16:creationId xmlns:a16="http://schemas.microsoft.com/office/drawing/2014/main" id="{906B34D7-AA8A-3746-9070-6AB58A4CFC05}"/>
              </a:ext>
            </a:extLst>
          </p:cNvPr>
          <p:cNvSpPr/>
          <p:nvPr/>
        </p:nvSpPr>
        <p:spPr>
          <a:xfrm>
            <a:off x="5018848" y="3150582"/>
            <a:ext cx="581159" cy="834231"/>
          </a:xfrm>
          <a:prstGeom prst="ellipse">
            <a:avLst/>
          </a:prstGeom>
          <a:solidFill>
            <a:srgbClr val="DA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Explosion 2 38">
            <a:extLst>
              <a:ext uri="{FF2B5EF4-FFF2-40B4-BE49-F238E27FC236}">
                <a16:creationId xmlns:a16="http://schemas.microsoft.com/office/drawing/2014/main" id="{800C9045-2B34-1A48-8A53-4109BA9D2177}"/>
              </a:ext>
            </a:extLst>
          </p:cNvPr>
          <p:cNvSpPr/>
          <p:nvPr/>
        </p:nvSpPr>
        <p:spPr>
          <a:xfrm rot="5831673">
            <a:off x="5203147" y="2992033"/>
            <a:ext cx="671243" cy="527422"/>
          </a:xfrm>
          <a:prstGeom prst="irregularSeal2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Explosion 2 39">
            <a:extLst>
              <a:ext uri="{FF2B5EF4-FFF2-40B4-BE49-F238E27FC236}">
                <a16:creationId xmlns:a16="http://schemas.microsoft.com/office/drawing/2014/main" id="{5C7A78E6-576B-A546-B7BB-B390C7BE0C30}"/>
              </a:ext>
            </a:extLst>
          </p:cNvPr>
          <p:cNvSpPr/>
          <p:nvPr/>
        </p:nvSpPr>
        <p:spPr>
          <a:xfrm rot="20452753">
            <a:off x="4811796" y="2981001"/>
            <a:ext cx="807256" cy="494719"/>
          </a:xfrm>
          <a:prstGeom prst="irregularSeal2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Sehne 40">
            <a:extLst>
              <a:ext uri="{FF2B5EF4-FFF2-40B4-BE49-F238E27FC236}">
                <a16:creationId xmlns:a16="http://schemas.microsoft.com/office/drawing/2014/main" id="{2B65C034-C646-CE42-88E4-804C9922CEA4}"/>
              </a:ext>
            </a:extLst>
          </p:cNvPr>
          <p:cNvSpPr/>
          <p:nvPr/>
        </p:nvSpPr>
        <p:spPr>
          <a:xfrm rot="5400000">
            <a:off x="5805000" y="4079655"/>
            <a:ext cx="1331556" cy="997408"/>
          </a:xfrm>
          <a:prstGeom prst="chord">
            <a:avLst>
              <a:gd name="adj1" fmla="val 5349441"/>
              <a:gd name="adj2" fmla="val 16251479"/>
            </a:avLst>
          </a:prstGeom>
          <a:solidFill>
            <a:srgbClr val="DA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Ellipse 16">
            <a:extLst>
              <a:ext uri="{FF2B5EF4-FFF2-40B4-BE49-F238E27FC236}">
                <a16:creationId xmlns:a16="http://schemas.microsoft.com/office/drawing/2014/main" id="{A20CCA72-5D35-324C-A040-4E633A05E931}"/>
              </a:ext>
            </a:extLst>
          </p:cNvPr>
          <p:cNvSpPr/>
          <p:nvPr/>
        </p:nvSpPr>
        <p:spPr>
          <a:xfrm>
            <a:off x="6177513" y="3150582"/>
            <a:ext cx="581159" cy="834231"/>
          </a:xfrm>
          <a:prstGeom prst="ellipse">
            <a:avLst/>
          </a:prstGeom>
          <a:solidFill>
            <a:srgbClr val="DA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Mond 42">
            <a:extLst>
              <a:ext uri="{FF2B5EF4-FFF2-40B4-BE49-F238E27FC236}">
                <a16:creationId xmlns:a16="http://schemas.microsoft.com/office/drawing/2014/main" id="{383BE571-442D-684D-B4AD-E57BAA9058B1}"/>
              </a:ext>
            </a:extLst>
          </p:cNvPr>
          <p:cNvSpPr/>
          <p:nvPr/>
        </p:nvSpPr>
        <p:spPr>
          <a:xfrm rot="5400000">
            <a:off x="6044312" y="3134444"/>
            <a:ext cx="843019" cy="856724"/>
          </a:xfrm>
          <a:prstGeom prst="moon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44" name="Grafik 4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3869" y="4244882"/>
            <a:ext cx="149797" cy="178020"/>
          </a:xfrm>
          <a:prstGeom prst="rect">
            <a:avLst/>
          </a:prstGeom>
        </p:spPr>
      </p:pic>
      <p:pic>
        <p:nvPicPr>
          <p:cNvPr id="45" name="Grafik 4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8875" y="4244882"/>
            <a:ext cx="149797" cy="178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154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475905" y="1060532"/>
            <a:ext cx="9234131" cy="48058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C00000"/>
              </a:buClr>
            </a:pPr>
            <a:r>
              <a:rPr lang="de-DE" sz="2000" b="1" u="sng" dirty="0">
                <a:solidFill>
                  <a:srgbClr val="000000"/>
                </a:solidFill>
              </a:rPr>
              <a:t>Zusammengefasst aus Satzung und Richtlinie:</a:t>
            </a:r>
          </a:p>
          <a:p>
            <a:pPr>
              <a:buClr>
                <a:srgbClr val="C00000"/>
              </a:buClr>
            </a:pPr>
            <a:endParaRPr lang="de-DE" sz="2000" b="1" u="sng" dirty="0">
              <a:solidFill>
                <a:srgbClr val="000000"/>
              </a:solidFill>
            </a:endParaRPr>
          </a:p>
          <a:p>
            <a:pPr marL="342900" indent="-342900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de-DE" sz="2000" dirty="0">
                <a:solidFill>
                  <a:srgbClr val="000000"/>
                </a:solidFill>
              </a:rPr>
              <a:t>Information der Mitglieder, Durchführung von Sitzungen und Versammlungen</a:t>
            </a:r>
          </a:p>
          <a:p>
            <a:pPr marL="342900" indent="-342900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de-DE" sz="2000" dirty="0">
                <a:solidFill>
                  <a:srgbClr val="000000"/>
                </a:solidFill>
              </a:rPr>
              <a:t>Mitgliederansprache und –Bindung; Überprüfung der Beitragszahlung</a:t>
            </a:r>
          </a:p>
          <a:p>
            <a:pPr marL="342900" indent="-342900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de-DE" sz="2000" dirty="0">
                <a:solidFill>
                  <a:srgbClr val="000000"/>
                </a:solidFill>
              </a:rPr>
              <a:t>Begleitung von BR, JAV, SBV und AR Wahlen</a:t>
            </a:r>
          </a:p>
          <a:p>
            <a:pPr marL="342900" indent="-342900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de-DE" sz="2000" dirty="0">
                <a:solidFill>
                  <a:srgbClr val="000000"/>
                </a:solidFill>
              </a:rPr>
              <a:t>Verteilung von Infomaterial</a:t>
            </a:r>
          </a:p>
          <a:p>
            <a:pPr marL="342900" indent="-342900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de-DE" sz="2000" dirty="0"/>
              <a:t>Unterstützung des Bezirks; Mitwirkung in weiteren Gremien</a:t>
            </a:r>
            <a:endParaRPr lang="de-DE" sz="2000" dirty="0">
              <a:solidFill>
                <a:srgbClr val="000000"/>
              </a:solidFill>
            </a:endParaRPr>
          </a:p>
          <a:p>
            <a:pPr marL="342900" indent="-342900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de-DE" sz="2000" dirty="0">
                <a:solidFill>
                  <a:srgbClr val="000000"/>
                </a:solidFill>
              </a:rPr>
              <a:t>Durchführung von Bildungsmaßnahmen</a:t>
            </a:r>
          </a:p>
          <a:p>
            <a:pPr marL="342900" indent="-342900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de-DE" sz="2000" dirty="0">
                <a:solidFill>
                  <a:srgbClr val="000000"/>
                </a:solidFill>
              </a:rPr>
              <a:t>Information des Bezirkes</a:t>
            </a:r>
          </a:p>
          <a:p>
            <a:pPr marL="342900" indent="-342900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de-DE" sz="2000" dirty="0">
                <a:solidFill>
                  <a:srgbClr val="000000"/>
                </a:solidFill>
              </a:rPr>
              <a:t>Entsende und Vorschlagsrechte</a:t>
            </a:r>
          </a:p>
          <a:p>
            <a:pPr marL="342900" indent="-342900"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de-DE" sz="2000" dirty="0">
                <a:solidFill>
                  <a:srgbClr val="000000"/>
                </a:solidFill>
              </a:rPr>
              <a:t>Tarifarbeit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0386DCA-7E68-CA48-A946-529520618655}"/>
              </a:ext>
            </a:extLst>
          </p:cNvPr>
          <p:cNvSpPr txBox="1">
            <a:spLocks/>
          </p:cNvSpPr>
          <p:nvPr/>
        </p:nvSpPr>
        <p:spPr>
          <a:xfrm>
            <a:off x="424763" y="579905"/>
            <a:ext cx="9200052" cy="404949"/>
          </a:xfrm>
          <a:prstGeom prst="rect">
            <a:avLst/>
          </a:prstGeom>
        </p:spPr>
        <p:txBody>
          <a:bodyPr vert="horz" wrap="none" lIns="118800" tIns="86400" rIns="118800" bIns="25200" rtlCol="0" anchor="ctr" anchorCtr="0">
            <a:noAutofit/>
          </a:bodyPr>
          <a:lstStyle>
            <a:lvl1pPr marL="0" indent="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E30613"/>
              </a:buClr>
              <a:buFontTx/>
              <a:buNone/>
              <a:defRPr sz="2110" b="1" kern="1200" cap="all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AUFGABEN der Vertrauensperson</a:t>
            </a:r>
          </a:p>
        </p:txBody>
      </p:sp>
    </p:spTree>
    <p:extLst>
      <p:ext uri="{BB962C8B-B14F-4D97-AF65-F5344CB8AC3E}">
        <p14:creationId xmlns:p14="http://schemas.microsoft.com/office/powerpoint/2010/main" val="1622676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>
            <a:extLst>
              <a:ext uri="{FF2B5EF4-FFF2-40B4-BE49-F238E27FC236}">
                <a16:creationId xmlns:a16="http://schemas.microsoft.com/office/drawing/2014/main" id="{453B5C5B-F3C5-F844-9586-EDE3D9CBE4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68636"/>
            <a:ext cx="6302644" cy="5255964"/>
          </a:xfrm>
          <a:prstGeom prst="rect">
            <a:avLst/>
          </a:prstGeom>
        </p:spPr>
      </p:pic>
      <p:sp>
        <p:nvSpPr>
          <p:cNvPr id="3" name="Rechteck 2"/>
          <p:cNvSpPr/>
          <p:nvPr/>
        </p:nvSpPr>
        <p:spPr>
          <a:xfrm>
            <a:off x="6699562" y="1308114"/>
            <a:ext cx="4852658" cy="901845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Delegierten zur Bezirksdelegiertenkonferenz</a:t>
            </a:r>
          </a:p>
          <a:p>
            <a: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Tarifkommissionsmitglieder</a:t>
            </a:r>
            <a:endParaRPr lang="de-D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698092" y="2694284"/>
            <a:ext cx="4852658" cy="1463897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Delegierte zur Landesbezirksdelegiertenkonferenz</a:t>
            </a:r>
          </a:p>
          <a:p>
            <a: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Zu besetzende Gremien (Bezirksvorstand, Beirat, Kommissionen)</a:t>
            </a:r>
            <a:endParaRPr lang="de-D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6698092" y="4433168"/>
            <a:ext cx="4852658" cy="903600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Bezirksdelegiertenkonferenz</a:t>
            </a:r>
          </a:p>
          <a:p>
            <a:r>
              <a:rPr lang="de-DE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(Darüber zum Landesbezirk </a:t>
            </a:r>
            <a:r>
              <a:rPr lang="de-DE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und </a:t>
            </a:r>
            <a:r>
              <a:rPr lang="de-DE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Kongress)</a:t>
            </a:r>
          </a:p>
          <a:p>
            <a: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Tarifkommissionen</a:t>
            </a:r>
            <a:endParaRPr lang="de-DE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3" name="Inhaltsplatzhalter 3">
            <a:extLst>
              <a:ext uri="{FF2B5EF4-FFF2-40B4-BE49-F238E27FC236}">
                <a16:creationId xmlns:a16="http://schemas.microsoft.com/office/drawing/2014/main" id="{EB5A6931-CC7C-5548-A3D7-1F00F534746E}"/>
              </a:ext>
            </a:extLst>
          </p:cNvPr>
          <p:cNvSpPr txBox="1">
            <a:spLocks/>
          </p:cNvSpPr>
          <p:nvPr/>
        </p:nvSpPr>
        <p:spPr>
          <a:xfrm>
            <a:off x="424763" y="579905"/>
            <a:ext cx="9200052" cy="404949"/>
          </a:xfrm>
          <a:prstGeom prst="rect">
            <a:avLst/>
          </a:prstGeom>
        </p:spPr>
        <p:txBody>
          <a:bodyPr vert="horz" wrap="none" lIns="118800" tIns="86400" rIns="118800" bIns="25200" rtlCol="0" anchor="ctr" anchorCtr="0">
            <a:noAutofit/>
          </a:bodyPr>
          <a:lstStyle>
            <a:lvl1pPr marL="0" indent="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E30613"/>
              </a:buClr>
              <a:buFontTx/>
              <a:buNone/>
              <a:defRPr sz="2110" b="1" kern="1200" cap="all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Gestaltung in der IG BCE</a:t>
            </a:r>
          </a:p>
        </p:txBody>
      </p:sp>
      <p:sp>
        <p:nvSpPr>
          <p:cNvPr id="11" name="Pfeil nach rechts 10">
            <a:extLst>
              <a:ext uri="{FF2B5EF4-FFF2-40B4-BE49-F238E27FC236}">
                <a16:creationId xmlns:a16="http://schemas.microsoft.com/office/drawing/2014/main" id="{B37C88E4-C43C-5D4F-9D5A-04B0CE7B0613}"/>
              </a:ext>
            </a:extLst>
          </p:cNvPr>
          <p:cNvSpPr/>
          <p:nvPr/>
        </p:nvSpPr>
        <p:spPr>
          <a:xfrm>
            <a:off x="3639492" y="1357273"/>
            <a:ext cx="2933323" cy="690182"/>
          </a:xfrm>
          <a:prstGeom prst="rightArrow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Wahl von …</a:t>
            </a:r>
          </a:p>
        </p:txBody>
      </p:sp>
      <p:sp>
        <p:nvSpPr>
          <p:cNvPr id="12" name="Pfeil nach rechts 11">
            <a:extLst>
              <a:ext uri="{FF2B5EF4-FFF2-40B4-BE49-F238E27FC236}">
                <a16:creationId xmlns:a16="http://schemas.microsoft.com/office/drawing/2014/main" id="{3AD39F48-7898-BC41-900D-AFE413241D43}"/>
              </a:ext>
            </a:extLst>
          </p:cNvPr>
          <p:cNvSpPr/>
          <p:nvPr/>
        </p:nvSpPr>
        <p:spPr>
          <a:xfrm>
            <a:off x="3628933" y="2736051"/>
            <a:ext cx="2933323" cy="690182"/>
          </a:xfrm>
          <a:prstGeom prst="rightArrow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Vorschlag für …</a:t>
            </a:r>
            <a:endParaRPr lang="de-DE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" name="Pfeil nach rechts 12">
            <a:extLst>
              <a:ext uri="{FF2B5EF4-FFF2-40B4-BE49-F238E27FC236}">
                <a16:creationId xmlns:a16="http://schemas.microsoft.com/office/drawing/2014/main" id="{B84DEAC4-8E3C-CE45-9E0B-FE4D26193914}"/>
              </a:ext>
            </a:extLst>
          </p:cNvPr>
          <p:cNvSpPr/>
          <p:nvPr/>
        </p:nvSpPr>
        <p:spPr>
          <a:xfrm>
            <a:off x="3627426" y="4427534"/>
            <a:ext cx="2933323" cy="690182"/>
          </a:xfrm>
          <a:prstGeom prst="rightArrow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Anträge an …</a:t>
            </a:r>
            <a:endParaRPr lang="de-DE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56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7" grpId="0" animBg="1"/>
      <p:bldP spid="38" grpId="0" animBg="1"/>
      <p:bldP spid="11" grpId="0" animBg="1"/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llipse 11"/>
          <p:cNvSpPr/>
          <p:nvPr/>
        </p:nvSpPr>
        <p:spPr>
          <a:xfrm>
            <a:off x="3945491" y="3785184"/>
            <a:ext cx="3456384" cy="840041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Textfeld 17"/>
          <p:cNvSpPr txBox="1"/>
          <p:nvPr/>
        </p:nvSpPr>
        <p:spPr>
          <a:xfrm>
            <a:off x="4502754" y="3875581"/>
            <a:ext cx="23112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/>
              <a:t>Rechtliche Möglichkeiten</a:t>
            </a:r>
          </a:p>
          <a:p>
            <a:pPr algn="ctr"/>
            <a:r>
              <a:rPr lang="de-DE" sz="1400" b="1" dirty="0"/>
              <a:t>zur Beteiligung der VL in der BR- Arbeit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634070" y="4891394"/>
            <a:ext cx="2758639" cy="64633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de-DE" sz="1200" dirty="0"/>
              <a:t>Information für und von AN:</a:t>
            </a:r>
          </a:p>
          <a:p>
            <a:pPr algn="r"/>
            <a:r>
              <a:rPr lang="de-DE" sz="1200" dirty="0"/>
              <a:t>Infoblätter, Intranet, Schwarzes Brett</a:t>
            </a:r>
          </a:p>
          <a:p>
            <a:pPr algn="r"/>
            <a:r>
              <a:rPr lang="de-DE" sz="1200" i="1" dirty="0" smtClean="0"/>
              <a:t>Nutzung durch VL </a:t>
            </a:r>
            <a:r>
              <a:rPr lang="de-DE" sz="1200" dirty="0" smtClean="0"/>
              <a:t>§40 </a:t>
            </a:r>
            <a:r>
              <a:rPr lang="de-DE" sz="1200" dirty="0"/>
              <a:t>Abs.2 BetrVG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3038894" y="2047315"/>
            <a:ext cx="5238935" cy="64633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de-DE" sz="1200" dirty="0"/>
              <a:t>AN kann BR-Sprechstunde wahrnehmen und sich jederzeit beraten lassen</a:t>
            </a:r>
          </a:p>
          <a:p>
            <a:pPr algn="ctr"/>
            <a:r>
              <a:rPr lang="de-DE" sz="1200" i="1" dirty="0"/>
              <a:t>VL können diese nutzen um während der Arbeitszeit den BR</a:t>
            </a:r>
          </a:p>
          <a:p>
            <a:pPr algn="ctr"/>
            <a:r>
              <a:rPr lang="de-DE" sz="1200" i="1" dirty="0"/>
              <a:t>über Probleme und Anliegen zu informieren</a:t>
            </a:r>
            <a:r>
              <a:rPr lang="de-DE" sz="1200" dirty="0"/>
              <a:t> §39 BetrVG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7959138" y="2970709"/>
            <a:ext cx="3687933" cy="64633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de-DE" sz="1200" dirty="0"/>
              <a:t>Einbeziehen sachkundiger AN </a:t>
            </a:r>
            <a:r>
              <a:rPr lang="de-DE" sz="1200" dirty="0" smtClean="0"/>
              <a:t>als </a:t>
            </a:r>
            <a:r>
              <a:rPr lang="de-DE" sz="1200" dirty="0"/>
              <a:t>Auskunftsperson </a:t>
            </a:r>
            <a:endParaRPr lang="de-DE" sz="1200" dirty="0" smtClean="0"/>
          </a:p>
          <a:p>
            <a:r>
              <a:rPr lang="de-DE" sz="1200" i="1" dirty="0" smtClean="0"/>
              <a:t>VL als sachkundige Arbeitsnehmer</a:t>
            </a:r>
          </a:p>
          <a:p>
            <a:r>
              <a:rPr lang="de-DE" sz="1200" dirty="0" smtClean="0"/>
              <a:t>§80 </a:t>
            </a:r>
            <a:r>
              <a:rPr lang="de-DE" sz="1200" dirty="0"/>
              <a:t>Abs.2 BetrVG</a:t>
            </a:r>
          </a:p>
        </p:txBody>
      </p:sp>
      <p:sp>
        <p:nvSpPr>
          <p:cNvPr id="25" name="Textfeld 24"/>
          <p:cNvSpPr txBox="1"/>
          <p:nvPr/>
        </p:nvSpPr>
        <p:spPr>
          <a:xfrm>
            <a:off x="7959138" y="3875581"/>
            <a:ext cx="2513380" cy="64633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de-DE" sz="1200" dirty="0"/>
              <a:t>BR-Ausschüsse mit Einbindung </a:t>
            </a:r>
          </a:p>
          <a:p>
            <a:r>
              <a:rPr lang="de-DE" sz="1200" dirty="0"/>
              <a:t>des sachkundigen AN</a:t>
            </a:r>
          </a:p>
          <a:p>
            <a:r>
              <a:rPr lang="de-DE" sz="1200" dirty="0"/>
              <a:t>§28 in Verbindung mit §80 BetrVG</a:t>
            </a:r>
          </a:p>
        </p:txBody>
      </p:sp>
      <p:sp>
        <p:nvSpPr>
          <p:cNvPr id="26" name="Textfeld 25"/>
          <p:cNvSpPr txBox="1"/>
          <p:nvPr/>
        </p:nvSpPr>
        <p:spPr>
          <a:xfrm>
            <a:off x="7959138" y="4781683"/>
            <a:ext cx="2408032" cy="64633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de-DE" sz="1200" dirty="0"/>
              <a:t>BR kann Aufgaben auf </a:t>
            </a:r>
          </a:p>
          <a:p>
            <a:r>
              <a:rPr lang="de-DE" sz="1200" dirty="0"/>
              <a:t>arbeitsorganisatorische Gruppen</a:t>
            </a:r>
          </a:p>
          <a:p>
            <a:r>
              <a:rPr lang="de-DE" sz="1200" dirty="0"/>
              <a:t>übertragen §28a BetrVG</a:t>
            </a:r>
          </a:p>
        </p:txBody>
      </p:sp>
      <p:sp>
        <p:nvSpPr>
          <p:cNvPr id="27" name="Textfeld 26"/>
          <p:cNvSpPr txBox="1"/>
          <p:nvPr/>
        </p:nvSpPr>
        <p:spPr>
          <a:xfrm>
            <a:off x="12881" y="3886500"/>
            <a:ext cx="3375347" cy="64633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de-DE" sz="1200" dirty="0"/>
              <a:t>AN können Themen für BR </a:t>
            </a:r>
            <a:r>
              <a:rPr lang="de-DE" sz="1200" dirty="0" smtClean="0"/>
              <a:t>vorschlagen</a:t>
            </a:r>
          </a:p>
          <a:p>
            <a:pPr algn="r"/>
            <a:r>
              <a:rPr lang="de-DE" sz="1200" i="1" dirty="0" smtClean="0"/>
              <a:t>Themen können durch VL eingebracht werden</a:t>
            </a:r>
          </a:p>
          <a:p>
            <a:pPr algn="r"/>
            <a:r>
              <a:rPr lang="de-DE" sz="1200" dirty="0" smtClean="0"/>
              <a:t>§86a </a:t>
            </a:r>
            <a:r>
              <a:rPr lang="de-DE" sz="1200" dirty="0"/>
              <a:t>BetrVG</a:t>
            </a:r>
          </a:p>
        </p:txBody>
      </p:sp>
      <p:sp>
        <p:nvSpPr>
          <p:cNvPr id="30" name="Textfeld 29"/>
          <p:cNvSpPr txBox="1"/>
          <p:nvPr/>
        </p:nvSpPr>
        <p:spPr>
          <a:xfrm>
            <a:off x="4105338" y="5624430"/>
            <a:ext cx="3121367" cy="64633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de-DE" sz="1200" dirty="0"/>
              <a:t>Informationsaustausch mit Belegschaft auf </a:t>
            </a:r>
          </a:p>
          <a:p>
            <a:pPr algn="ctr"/>
            <a:r>
              <a:rPr lang="de-DE" sz="1200" dirty="0"/>
              <a:t>Betriebs- </a:t>
            </a:r>
            <a:r>
              <a:rPr lang="de-DE" sz="1200" dirty="0" smtClean="0"/>
              <a:t>Abteilungsversammlungen</a:t>
            </a:r>
          </a:p>
          <a:p>
            <a:pPr algn="ctr"/>
            <a:r>
              <a:rPr lang="de-DE" sz="1200" i="1" dirty="0" smtClean="0"/>
              <a:t>VL aktiv einplanen </a:t>
            </a:r>
            <a:r>
              <a:rPr lang="de-DE" sz="1200" dirty="0"/>
              <a:t>§43 BetrVG</a:t>
            </a:r>
          </a:p>
        </p:txBody>
      </p:sp>
      <p:sp>
        <p:nvSpPr>
          <p:cNvPr id="31" name="Textfeld 30"/>
          <p:cNvSpPr txBox="1"/>
          <p:nvPr/>
        </p:nvSpPr>
        <p:spPr>
          <a:xfrm>
            <a:off x="516601" y="2969479"/>
            <a:ext cx="2876108" cy="64633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de-DE" sz="1200" dirty="0"/>
              <a:t>Anträge auf </a:t>
            </a:r>
            <a:r>
              <a:rPr lang="de-DE" sz="1200" dirty="0" smtClean="0"/>
              <a:t>Betriebs- und </a:t>
            </a:r>
          </a:p>
          <a:p>
            <a:pPr algn="r"/>
            <a:r>
              <a:rPr lang="de-DE" sz="1200" dirty="0" smtClean="0"/>
              <a:t>Abteilungsversammlungen Unterbreiten</a:t>
            </a:r>
          </a:p>
          <a:p>
            <a:pPr algn="r"/>
            <a:r>
              <a:rPr lang="de-DE" sz="1200" i="1" dirty="0" smtClean="0"/>
              <a:t>VL als Antragssteller </a:t>
            </a:r>
            <a:r>
              <a:rPr lang="de-DE" sz="1200" dirty="0"/>
              <a:t>§45 S2 BetrVG</a:t>
            </a:r>
          </a:p>
        </p:txBody>
      </p:sp>
      <p:cxnSp>
        <p:nvCxnSpPr>
          <p:cNvPr id="36" name="Gerade Verbindung mit Pfeil 35"/>
          <p:cNvCxnSpPr>
            <a:stCxn id="12" idx="0"/>
            <a:endCxn id="23" idx="2"/>
          </p:cNvCxnSpPr>
          <p:nvPr/>
        </p:nvCxnSpPr>
        <p:spPr>
          <a:xfrm flipH="1" flipV="1">
            <a:off x="5658362" y="2693646"/>
            <a:ext cx="15321" cy="1091538"/>
          </a:xfrm>
          <a:prstGeom prst="straightConnector1">
            <a:avLst/>
          </a:prstGeom>
          <a:ln w="190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mit Pfeil 42"/>
          <p:cNvCxnSpPr>
            <a:stCxn id="12" idx="1"/>
            <a:endCxn id="31" idx="3"/>
          </p:cNvCxnSpPr>
          <p:nvPr/>
        </p:nvCxnSpPr>
        <p:spPr>
          <a:xfrm flipH="1" flipV="1">
            <a:off x="3392709" y="3292645"/>
            <a:ext cx="1058958" cy="615560"/>
          </a:xfrm>
          <a:prstGeom prst="straightConnector1">
            <a:avLst/>
          </a:prstGeom>
          <a:ln w="190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Gerade Verbindung mit Pfeil 45"/>
          <p:cNvCxnSpPr>
            <a:stCxn id="12" idx="4"/>
            <a:endCxn id="30" idx="0"/>
          </p:cNvCxnSpPr>
          <p:nvPr/>
        </p:nvCxnSpPr>
        <p:spPr>
          <a:xfrm flipH="1">
            <a:off x="5666022" y="4625225"/>
            <a:ext cx="7661" cy="999205"/>
          </a:xfrm>
          <a:prstGeom prst="straightConnector1">
            <a:avLst/>
          </a:prstGeom>
          <a:ln w="190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Gerade Verbindung mit Pfeil 51"/>
          <p:cNvCxnSpPr>
            <a:stCxn id="12" idx="2"/>
            <a:endCxn id="27" idx="3"/>
          </p:cNvCxnSpPr>
          <p:nvPr/>
        </p:nvCxnSpPr>
        <p:spPr>
          <a:xfrm flipH="1">
            <a:off x="3388228" y="4205205"/>
            <a:ext cx="557263" cy="4461"/>
          </a:xfrm>
          <a:prstGeom prst="straightConnector1">
            <a:avLst/>
          </a:prstGeom>
          <a:ln w="190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Gerade Verbindung mit Pfeil 53"/>
          <p:cNvCxnSpPr>
            <a:stCxn id="12" idx="3"/>
            <a:endCxn id="22" idx="3"/>
          </p:cNvCxnSpPr>
          <p:nvPr/>
        </p:nvCxnSpPr>
        <p:spPr>
          <a:xfrm flipH="1">
            <a:off x="3392709" y="4502204"/>
            <a:ext cx="1058958" cy="712356"/>
          </a:xfrm>
          <a:prstGeom prst="straightConnector1">
            <a:avLst/>
          </a:prstGeom>
          <a:ln w="190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Gerade Verbindung mit Pfeil 55"/>
          <p:cNvCxnSpPr>
            <a:stCxn id="12" idx="5"/>
            <a:endCxn id="26" idx="1"/>
          </p:cNvCxnSpPr>
          <p:nvPr/>
        </p:nvCxnSpPr>
        <p:spPr>
          <a:xfrm>
            <a:off x="6895699" y="4502204"/>
            <a:ext cx="1063439" cy="602645"/>
          </a:xfrm>
          <a:prstGeom prst="straightConnector1">
            <a:avLst/>
          </a:prstGeom>
          <a:ln w="190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Gerade Verbindung mit Pfeil 57"/>
          <p:cNvCxnSpPr>
            <a:stCxn id="12" idx="7"/>
            <a:endCxn id="24" idx="1"/>
          </p:cNvCxnSpPr>
          <p:nvPr/>
        </p:nvCxnSpPr>
        <p:spPr>
          <a:xfrm flipV="1">
            <a:off x="6895699" y="3293875"/>
            <a:ext cx="1063439" cy="614330"/>
          </a:xfrm>
          <a:prstGeom prst="straightConnector1">
            <a:avLst/>
          </a:prstGeom>
          <a:ln w="190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rade Verbindung mit Pfeil 62"/>
          <p:cNvCxnSpPr>
            <a:stCxn id="12" idx="6"/>
            <a:endCxn id="25" idx="1"/>
          </p:cNvCxnSpPr>
          <p:nvPr/>
        </p:nvCxnSpPr>
        <p:spPr>
          <a:xfrm flipV="1">
            <a:off x="7401875" y="4198747"/>
            <a:ext cx="557263" cy="6458"/>
          </a:xfrm>
          <a:prstGeom prst="straightConnector1">
            <a:avLst/>
          </a:prstGeom>
          <a:ln w="190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Inhaltsplatzhalter 3">
            <a:extLst>
              <a:ext uri="{FF2B5EF4-FFF2-40B4-BE49-F238E27FC236}">
                <a16:creationId xmlns:a16="http://schemas.microsoft.com/office/drawing/2014/main" id="{6F190DAC-853A-234C-BED9-494D5A8DEA52}"/>
              </a:ext>
            </a:extLst>
          </p:cNvPr>
          <p:cNvSpPr txBox="1">
            <a:spLocks/>
          </p:cNvSpPr>
          <p:nvPr/>
        </p:nvSpPr>
        <p:spPr>
          <a:xfrm>
            <a:off x="424763" y="579905"/>
            <a:ext cx="9200052" cy="404949"/>
          </a:xfrm>
          <a:prstGeom prst="rect">
            <a:avLst/>
          </a:prstGeom>
        </p:spPr>
        <p:txBody>
          <a:bodyPr vert="horz" wrap="none" lIns="118800" tIns="86400" rIns="118800" bIns="25200" rtlCol="0" anchor="ctr" anchorCtr="0">
            <a:noAutofit/>
          </a:bodyPr>
          <a:lstStyle>
            <a:lvl1pPr marL="0" indent="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E30613"/>
              </a:buClr>
              <a:buFontTx/>
              <a:buNone/>
              <a:defRPr sz="2110" b="1" kern="1200" cap="all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30613"/>
              </a:buClr>
              <a:buFont typeface="Wingdings" pitchFamily="2" charset="2"/>
              <a:buNone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/>
              <a:t>VL- </a:t>
            </a:r>
            <a:r>
              <a:rPr lang="de-DE" dirty="0" smtClean="0"/>
              <a:t>Arbeit für die BR- Arbeit nutzen</a:t>
            </a:r>
            <a:endParaRPr lang="de-DE" dirty="0"/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87ACA8F0-3B96-264C-87EE-5F8FD08BEDE9}"/>
              </a:ext>
            </a:extLst>
          </p:cNvPr>
          <p:cNvSpPr txBox="1"/>
          <p:nvPr/>
        </p:nvSpPr>
        <p:spPr>
          <a:xfrm>
            <a:off x="470775" y="1295480"/>
            <a:ext cx="9154040" cy="425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  <a:defRPr/>
            </a:pPr>
            <a:r>
              <a:rPr lang="de-DE" sz="2200" b="1" dirty="0">
                <a:solidFill>
                  <a:prstClr val="black"/>
                </a:solidFill>
                <a:latin typeface="+mj-lt"/>
                <a:cs typeface="Calibri" panose="020F0502020204030204" pitchFamily="34" charset="0"/>
              </a:rPr>
              <a:t>Zusammenspiel Vertrauensleute und BR</a:t>
            </a:r>
          </a:p>
        </p:txBody>
      </p:sp>
    </p:spTree>
    <p:extLst>
      <p:ext uri="{BB962C8B-B14F-4D97-AF65-F5344CB8AC3E}">
        <p14:creationId xmlns:p14="http://schemas.microsoft.com/office/powerpoint/2010/main" val="190339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7">
            <a:extLst>
              <a:ext uri="{FF2B5EF4-FFF2-40B4-BE49-F238E27FC236}">
                <a16:creationId xmlns:a16="http://schemas.microsoft.com/office/drawing/2014/main" id="{45778B51-60D5-4FFB-9EE8-74C019C5C3AC}"/>
              </a:ext>
            </a:extLst>
          </p:cNvPr>
          <p:cNvSpPr txBox="1">
            <a:spLocks/>
          </p:cNvSpPr>
          <p:nvPr/>
        </p:nvSpPr>
        <p:spPr>
          <a:xfrm>
            <a:off x="784311" y="1968428"/>
            <a:ext cx="7709538" cy="1682290"/>
          </a:xfrm>
          <a:prstGeom prst="rect">
            <a:avLst/>
          </a:prstGeom>
        </p:spPr>
        <p:txBody>
          <a:bodyPr wrap="square" lIns="205199" tIns="86400" rIns="291600" bIns="25200"/>
          <a:lstStyle>
            <a:lvl1pPr marL="0" indent="0" algn="l" defTabSz="742950" rtl="0" eaLnBrk="1" fontAlgn="base" hangingPunct="1">
              <a:lnSpc>
                <a:spcPct val="90000"/>
              </a:lnSpc>
              <a:spcBef>
                <a:spcPts val="813"/>
              </a:spcBef>
              <a:spcAft>
                <a:spcPct val="0"/>
              </a:spcAft>
              <a:buFont typeface="Arial" panose="020B0604020202020204" pitchFamily="34" charset="0"/>
              <a:buNone/>
              <a:defRPr sz="3410" b="1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742950" rtl="0" eaLnBrk="1" fontAlgn="base" hangingPunct="1">
              <a:lnSpc>
                <a:spcPct val="900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buNone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742950" rtl="0" eaLnBrk="1" fontAlgn="base" hangingPunct="1">
              <a:lnSpc>
                <a:spcPct val="900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742950" rtl="0" eaLnBrk="1" fontAlgn="base" hangingPunct="1">
              <a:lnSpc>
                <a:spcPct val="900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742950" rtl="0" eaLnBrk="1" fontAlgn="base" hangingPunct="1">
              <a:lnSpc>
                <a:spcPct val="900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3113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14588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86063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57538" indent="-185738" algn="l" defTabSz="742950" rtl="0" eaLnBrk="1" latinLnBrk="0" hangingPunct="1">
              <a:lnSpc>
                <a:spcPct val="90000"/>
              </a:lnSpc>
              <a:spcBef>
                <a:spcPts val="406"/>
              </a:spcBef>
              <a:buFont typeface="Arial" panose="020B0604020202020204" pitchFamily="34" charset="0"/>
              <a:buChar char="•"/>
              <a:defRPr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e-D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Vielen Dank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e-D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Für Ihre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de-D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Aufmerksamkeit</a:t>
            </a:r>
          </a:p>
        </p:txBody>
      </p:sp>
    </p:spTree>
    <p:extLst>
      <p:ext uri="{BB962C8B-B14F-4D97-AF65-F5344CB8AC3E}">
        <p14:creationId xmlns:p14="http://schemas.microsoft.com/office/powerpoint/2010/main" val="4050712507"/>
      </p:ext>
    </p:extLst>
  </p:cSld>
  <p:clrMapOvr>
    <a:masterClrMapping/>
  </p:clrMapOvr>
</p:sld>
</file>

<file path=ppt/theme/theme1.xml><?xml version="1.0" encoding="utf-8"?>
<a:theme xmlns:a="http://schemas.openxmlformats.org/drawingml/2006/main" name="Coversei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4" id="{67755D9C-6154-1149-B625-BC211ED9ED43}" vid="{BF21C995-1C48-A945-85B6-ABF1FC317808}"/>
    </a:ext>
  </a:extLst>
</a:theme>
</file>

<file path=ppt/theme/theme2.xml><?xml version="1.0" encoding="utf-8"?>
<a:theme xmlns:a="http://schemas.openxmlformats.org/drawingml/2006/main" name="1_Office">
  <a:themeElements>
    <a:clrScheme name="Office-Desig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Design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4" id="{67755D9C-6154-1149-B625-BC211ED9ED43}" vid="{D35746A9-C611-3447-8D8B-0D74D8BC20CC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Coverseite</Template>
  <TotalTime>0</TotalTime>
  <Words>428</Words>
  <Application>Microsoft Office PowerPoint</Application>
  <PresentationFormat>Breitbild</PresentationFormat>
  <Paragraphs>133</Paragraphs>
  <Slides>9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TheSansB W5 Plain</vt:lpstr>
      <vt:lpstr>Wingdings</vt:lpstr>
      <vt:lpstr>Coverseite</vt:lpstr>
      <vt:lpstr>1_Office</vt:lpstr>
      <vt:lpstr>Die Vertrauensleute?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Drewes</dc:creator>
  <cp:lastModifiedBy>Michael Porschen</cp:lastModifiedBy>
  <cp:revision>16</cp:revision>
  <dcterms:created xsi:type="dcterms:W3CDTF">2019-09-17T11:53:36Z</dcterms:created>
  <dcterms:modified xsi:type="dcterms:W3CDTF">2019-12-13T04:03:48Z</dcterms:modified>
</cp:coreProperties>
</file>