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12"/>
  </p:notesMasterIdLst>
  <p:sldIdLst>
    <p:sldId id="309" r:id="rId3"/>
    <p:sldId id="310" r:id="rId4"/>
    <p:sldId id="313" r:id="rId5"/>
    <p:sldId id="314" r:id="rId6"/>
    <p:sldId id="315" r:id="rId7"/>
    <p:sldId id="317" r:id="rId8"/>
    <p:sldId id="325" r:id="rId9"/>
    <p:sldId id="326" r:id="rId10"/>
    <p:sldId id="30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/>
    <p:restoredTop sz="93905"/>
  </p:normalViewPr>
  <p:slideViewPr>
    <p:cSldViewPr snapToGrid="0" snapToObjects="1" showGuides="1">
      <p:cViewPr varScale="1">
        <p:scale>
          <a:sx n="115" d="100"/>
          <a:sy n="115" d="100"/>
        </p:scale>
        <p:origin x="90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FC204-3D5A-0B45-937A-5782480E3794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6B9B-2227-0B46-B6DA-95B25A3CB4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5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38E57-0163-4BBD-A0DD-0E7AE644225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25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A857-406A-4812-9678-B0F4352AB7B2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8100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A857-406A-4812-9678-B0F4352AB7B2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7971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A857-406A-4812-9678-B0F4352AB7B2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8185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A857-406A-4812-9678-B0F4352AB7B2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891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36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gleichhohes Bild nebeneinander (1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F64FE57E-E0E4-A847-982B-9ACEAFDC65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67699" y="1342800"/>
            <a:ext cx="5095799" cy="4214736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Bild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38F352-780C-2040-A0C6-D5D44C5E3B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640" y="1342800"/>
            <a:ext cx="5268351" cy="421473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None/>
              <a:tabLst/>
              <a:defRPr sz="1600" baseline="0"/>
            </a:lvl1pPr>
            <a:lvl2pPr marL="4905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 baseline="0"/>
            </a:lvl2pPr>
            <a:lvl3pPr marL="7572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3pPr>
            <a:lvl4pPr marL="1073150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1423988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SansB W5 Plain" panose="020B0502050302020203" pitchFamily="34" charset="77"/>
                <a:ea typeface="+mn-ea"/>
                <a:cs typeface="+mn-cs"/>
              </a:rPr>
              <a:t>F</a:t>
            </a:r>
            <a:r>
              <a:rPr lang="de-DE" dirty="0" err="1"/>
              <a:t>ormatvorlagen</a:t>
            </a:r>
            <a:r>
              <a:rPr lang="de-DE" dirty="0"/>
              <a:t>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0"/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SansB W5 Plain" panose="020B0502050302020203" pitchFamily="34" charset="77"/>
              <a:ea typeface="+mn-ea"/>
              <a:cs typeface="+mn-cs"/>
            </a:endParaRP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D2617D30-D637-6D43-8156-B233FE7E06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165" y="583809"/>
            <a:ext cx="8278836" cy="36576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de-DE" dirty="0"/>
              <a:t>ÜBERSCHRIFT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16998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7">
            <a:extLst>
              <a:ext uri="{FF2B5EF4-FFF2-40B4-BE49-F238E27FC236}">
                <a16:creationId xmlns:a16="http://schemas.microsoft.com/office/drawing/2014/main" id="{98A15900-622D-874D-93F6-B627E1B2A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" y="972590"/>
            <a:ext cx="11737571" cy="539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528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538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DCFD5-B913-4944-BC21-545F5BC4B5CF}" type="datetime4">
              <a:rPr lang="de-DE" altLang="de-DE"/>
              <a:pPr/>
              <a:t>13. Dezember 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3323F-5050-4876-B3ED-9733A5001E2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942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17CE41-9926-EA46-BF38-0635B9D20B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165" y="583809"/>
            <a:ext cx="8278836" cy="36576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de-DE" dirty="0"/>
              <a:t>ÜBERSCHRIFT HINZUFÜGEN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DE11711-5786-3D48-8B1D-15756688861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5673" y="1322388"/>
            <a:ext cx="10804477" cy="455771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748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überschrift (vor Kapitelbegi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7">
            <a:extLst>
              <a:ext uri="{FF2B5EF4-FFF2-40B4-BE49-F238E27FC236}">
                <a16:creationId xmlns:a16="http://schemas.microsoft.com/office/drawing/2014/main" id="{DCAF2EE6-8206-4817-85B6-E9E32C3F2F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" y="972590"/>
            <a:ext cx="11737571" cy="539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7">
            <a:extLst>
              <a:ext uri="{FF2B5EF4-FFF2-40B4-BE49-F238E27FC236}">
                <a16:creationId xmlns:a16="http://schemas.microsoft.com/office/drawing/2014/main" id="{4BE105AA-94C0-4D2B-8656-0AAB13BB8454}"/>
              </a:ext>
            </a:extLst>
          </p:cNvPr>
          <p:cNvSpPr txBox="1">
            <a:spLocks/>
          </p:cNvSpPr>
          <p:nvPr userDrawn="1"/>
        </p:nvSpPr>
        <p:spPr>
          <a:xfrm>
            <a:off x="784311" y="1968428"/>
            <a:ext cx="7709538" cy="1682290"/>
          </a:xfrm>
          <a:prstGeom prst="rect">
            <a:avLst/>
          </a:prstGeom>
        </p:spPr>
        <p:txBody>
          <a:bodyPr wrap="square" lIns="205199" tIns="86400" rIns="291600" bIns="25200"/>
          <a:lstStyle>
            <a:lvl1pPr marL="0" indent="0" algn="l" defTabSz="742950" rtl="0" eaLnBrk="1" fontAlgn="base" hangingPunct="1">
              <a:lnSpc>
                <a:spcPct val="90000"/>
              </a:lnSpc>
              <a:spcBef>
                <a:spcPts val="813"/>
              </a:spcBef>
              <a:spcAft>
                <a:spcPct val="0"/>
              </a:spcAft>
              <a:buFont typeface="Arial" panose="020B0604020202020204" pitchFamily="34" charset="0"/>
              <a:buNone/>
              <a:defRPr sz="341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Trennfolie mit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 vor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Kapitelbeginn</a:t>
            </a:r>
          </a:p>
        </p:txBody>
      </p:sp>
    </p:spTree>
    <p:extLst>
      <p:ext uri="{BB962C8B-B14F-4D97-AF65-F5344CB8AC3E}">
        <p14:creationId xmlns:p14="http://schemas.microsoft.com/office/powerpoint/2010/main" val="92781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vorzuhebende Botschaft / Kerns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1D9737-B8B0-4945-9977-2861F12858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4462" y="1929600"/>
            <a:ext cx="8467200" cy="163501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140" b="1" cap="all" baseline="0"/>
            </a:lvl1pPr>
            <a:lvl2pPr marL="0" indent="0" algn="ctr">
              <a:lnSpc>
                <a:spcPts val="2031"/>
              </a:lnSpc>
              <a:spcBef>
                <a:spcPts val="1463"/>
              </a:spcBef>
              <a:spcAft>
                <a:spcPts val="244"/>
              </a:spcAft>
              <a:buFontTx/>
              <a:buNone/>
              <a:defRPr sz="2280" baseline="30000"/>
            </a:lvl2pPr>
          </a:lstStyle>
          <a:p>
            <a:pPr lvl="0"/>
            <a:r>
              <a:rPr lang="de-DE" dirty="0"/>
              <a:t> besonders Hervorzuhebende Botschaft</a:t>
            </a:r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3B720B67-E6BC-7743-B6C5-4416119D00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4462" y="3600842"/>
            <a:ext cx="8467200" cy="113906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738"/>
              </a:lnSpc>
              <a:spcBef>
                <a:spcPts val="1463"/>
              </a:spcBef>
              <a:spcAft>
                <a:spcPts val="244"/>
              </a:spcAft>
              <a:buFontTx/>
              <a:buNone/>
              <a:defRPr sz="2280" b="0" cap="none" baseline="30000"/>
            </a:lvl1pPr>
            <a:lvl2pPr marL="0" indent="0" algn="ctr">
              <a:lnSpc>
                <a:spcPts val="2031"/>
              </a:lnSpc>
              <a:spcBef>
                <a:spcPts val="1463"/>
              </a:spcBef>
              <a:spcAft>
                <a:spcPts val="244"/>
              </a:spcAft>
              <a:buFontTx/>
              <a:buNone/>
              <a:defRPr sz="2280" baseline="30000"/>
            </a:lvl2pPr>
          </a:lstStyle>
          <a:p>
            <a:pPr lvl="0"/>
            <a:r>
              <a:rPr lang="de-DE" dirty="0"/>
              <a:t>Kurzerklärung</a:t>
            </a:r>
          </a:p>
        </p:txBody>
      </p:sp>
    </p:spTree>
    <p:extLst>
      <p:ext uri="{BB962C8B-B14F-4D97-AF65-F5344CB8AC3E}">
        <p14:creationId xmlns:p14="http://schemas.microsoft.com/office/powerpoint/2010/main" val="373679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1 (Gesamtfol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3">
            <a:extLst>
              <a:ext uri="{FF2B5EF4-FFF2-40B4-BE49-F238E27FC236}">
                <a16:creationId xmlns:a16="http://schemas.microsoft.com/office/drawing/2014/main" id="{2E8E45B7-D487-F740-A85F-6EEA69B97F5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4636" y="1342799"/>
            <a:ext cx="10808862" cy="460829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 noProof="0" dirty="0"/>
              <a:t>Bild durch Klicken auf das Symbol in der Feldmitte hinzufügen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71E83B28-7FCB-4A47-9FCF-D475AB408B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165" y="583809"/>
            <a:ext cx="8278836" cy="36576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de-DE" dirty="0"/>
              <a:t>ÜBERSCHRIFT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136227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6F9FF0-535D-E640-B8D8-A077AC4143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1342800"/>
            <a:ext cx="10814858" cy="40704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None/>
              <a:tabLst/>
              <a:defRPr sz="1600" baseline="0"/>
            </a:lvl1pPr>
            <a:lvl2pPr marL="4905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 baseline="0"/>
            </a:lvl2pPr>
            <a:lvl3pPr marL="7572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3pPr>
            <a:lvl4pPr marL="1073150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1423988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SansB W5 Plain" panose="020B0502050302020203" pitchFamily="34" charset="77"/>
                <a:ea typeface="+mn-ea"/>
                <a:cs typeface="+mn-cs"/>
              </a:rPr>
              <a:t>F</a:t>
            </a:r>
            <a:r>
              <a:rPr lang="de-DE" dirty="0" err="1"/>
              <a:t>ormatvorlagen</a:t>
            </a:r>
            <a:r>
              <a:rPr lang="de-DE" dirty="0"/>
              <a:t>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0"/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SansB W5 Plain" panose="020B0502050302020203" pitchFamily="34" charset="77"/>
              <a:ea typeface="+mn-ea"/>
              <a:cs typeface="+mn-cs"/>
            </a:endParaRP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F6E383E5-602D-384A-AF7B-8D5F339697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165" y="583809"/>
            <a:ext cx="8278836" cy="36576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de-DE" dirty="0"/>
              <a:t>ÜBERSCHRIFT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272742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Aufzählung (Numm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3">
            <a:extLst>
              <a:ext uri="{FF2B5EF4-FFF2-40B4-BE49-F238E27FC236}">
                <a16:creationId xmlns:a16="http://schemas.microsoft.com/office/drawing/2014/main" id="{29D27B44-E0E3-B144-98CA-7C59EF1E72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8640" y="1342800"/>
            <a:ext cx="10814858" cy="4070448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 typeface="+mj-lt"/>
              <a:buAutoNum type="arabicPeriod"/>
              <a:defRPr sz="1600" baseline="0"/>
            </a:lvl1pPr>
            <a:lvl2pPr marL="635000" indent="-273050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 typeface="Wingdings" pitchFamily="2" charset="2"/>
              <a:buChar char="§"/>
              <a:tabLst/>
              <a:defRPr sz="1600" baseline="0"/>
            </a:lvl2pPr>
            <a:lvl3pPr marL="979488" indent="-309563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3pPr>
            <a:lvl4pPr marL="1250950" indent="-271463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4pPr>
            <a:lvl5pPr marL="1558925" indent="-307975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3D2B7940-37C7-A04C-AFC7-31CC8BF54A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165" y="583809"/>
            <a:ext cx="8278836" cy="36576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de-DE" dirty="0"/>
              <a:t>ÜBERSCHRIFT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74134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kleines Bild nebeneinander (1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DFDEEDF8-6A47-C046-9D4F-7606AAD9E62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43630" y="1342800"/>
            <a:ext cx="4619868" cy="22608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lvl="0"/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2B43C7-2A1E-8344-B525-60043C55C8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1342800"/>
            <a:ext cx="5845126" cy="40704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None/>
              <a:tabLst/>
              <a:defRPr sz="1600" baseline="0"/>
            </a:lvl1pPr>
            <a:lvl2pPr marL="4905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 baseline="0"/>
            </a:lvl2pPr>
            <a:lvl3pPr marL="7572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3pPr>
            <a:lvl4pPr marL="1073150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1423988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SansB W5 Plain" panose="020B0502050302020203" pitchFamily="34" charset="77"/>
                <a:ea typeface="+mn-ea"/>
                <a:cs typeface="+mn-cs"/>
              </a:rPr>
              <a:t>F</a:t>
            </a:r>
            <a:r>
              <a:rPr lang="de-DE" dirty="0" err="1"/>
              <a:t>ormatvorlagen</a:t>
            </a:r>
            <a:r>
              <a:rPr lang="de-DE" dirty="0"/>
              <a:t>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0"/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SansB W5 Plain" panose="020B0502050302020203" pitchFamily="34" charset="77"/>
              <a:ea typeface="+mn-ea"/>
              <a:cs typeface="+mn-cs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770903E2-4F40-1546-978F-ECB1E67C28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165" y="583809"/>
            <a:ext cx="8278836" cy="36576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de-DE" dirty="0"/>
              <a:t>ÜBERSCHRIFT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359212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gleichhohes Bild nebeneinander (2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3">
            <a:extLst>
              <a:ext uri="{FF2B5EF4-FFF2-40B4-BE49-F238E27FC236}">
                <a16:creationId xmlns:a16="http://schemas.microsoft.com/office/drawing/2014/main" id="{8D39312C-A399-0E48-BF34-0FC8263030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95531" y="1343025"/>
            <a:ext cx="3267967" cy="407022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lvl="0"/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2D4872-E593-7047-BD60-FFA20D716B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1342800"/>
            <a:ext cx="7146388" cy="40704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None/>
              <a:tabLst/>
              <a:defRPr sz="1600" baseline="0"/>
            </a:lvl1pPr>
            <a:lvl2pPr marL="4905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 baseline="0"/>
            </a:lvl2pPr>
            <a:lvl3pPr marL="757238" marR="0" indent="-22542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3pPr>
            <a:lvl4pPr marL="1073150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1423988" marR="0" indent="-231775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SansB W5 Plain" panose="020B0502050302020203" pitchFamily="34" charset="77"/>
                <a:ea typeface="+mn-ea"/>
                <a:cs typeface="+mn-cs"/>
              </a:rPr>
              <a:t>F</a:t>
            </a:r>
            <a:r>
              <a:rPr lang="de-DE" dirty="0" err="1"/>
              <a:t>ormatvorlagen</a:t>
            </a:r>
            <a:r>
              <a:rPr lang="de-DE" dirty="0"/>
              <a:t>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0"/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SansB W5 Plain" panose="020B0502050302020203" pitchFamily="34" charset="77"/>
              <a:ea typeface="+mn-ea"/>
              <a:cs typeface="+mn-cs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03464875-C236-4D45-88A9-65B346C3E2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0165" y="583809"/>
            <a:ext cx="8278836" cy="36576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de-DE" dirty="0"/>
              <a:t>ÜBERSCHRIFT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6172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539B1AA-3C97-4EC7-AB50-182A4D5A9F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617" y="215021"/>
            <a:ext cx="2462483" cy="70594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E936411-8113-4648-9293-D85E5B5BD765}"/>
              </a:ext>
            </a:extLst>
          </p:cNvPr>
          <p:cNvSpPr txBox="1"/>
          <p:nvPr userDrawn="1"/>
        </p:nvSpPr>
        <p:spPr>
          <a:xfrm>
            <a:off x="5692831" y="6323098"/>
            <a:ext cx="5777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FF486-52AA-4F8D-B512-3D8E26437D5D}" type="slidenum">
              <a:rPr lang="de-DE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7CA3B0-C4DA-4684-B124-71A1D6860443}"/>
              </a:ext>
            </a:extLst>
          </p:cNvPr>
          <p:cNvSpPr txBox="1"/>
          <p:nvPr userDrawn="1"/>
        </p:nvSpPr>
        <p:spPr>
          <a:xfrm>
            <a:off x="455813" y="6356350"/>
            <a:ext cx="5777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>
                <a:latin typeface="TheSansB W5 Plain" panose="020B0502050302020203" pitchFamily="34" charset="77"/>
                <a:cs typeface="Arial" panose="020B0604020202020204" pitchFamily="34" charset="0"/>
              </a:rPr>
              <a:t>VB 3 - Digitalisierung / Arbeit / Mitglieder</a:t>
            </a:r>
          </a:p>
        </p:txBody>
      </p:sp>
    </p:spTree>
    <p:extLst>
      <p:ext uri="{BB962C8B-B14F-4D97-AF65-F5344CB8AC3E}">
        <p14:creationId xmlns:p14="http://schemas.microsoft.com/office/powerpoint/2010/main" val="122249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/>
  <p:txStyles>
    <p:titleStyle>
      <a:lvl1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738" indent="-185738" algn="l" defTabSz="742950" rtl="0" eaLnBrk="1" fontAlgn="base" hangingPunct="1">
        <a:lnSpc>
          <a:spcPct val="90000"/>
        </a:lnSpc>
        <a:spcBef>
          <a:spcPts val="813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7EF716-33AB-374E-84E7-28DE2907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939F4A8-BA30-4E79-9746-242D07CAEE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617" y="215021"/>
            <a:ext cx="2462483" cy="70594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AD5CAFF-A345-4EA7-A24D-6C27DDA119F0}"/>
              </a:ext>
            </a:extLst>
          </p:cNvPr>
          <p:cNvSpPr txBox="1"/>
          <p:nvPr userDrawn="1"/>
        </p:nvSpPr>
        <p:spPr>
          <a:xfrm>
            <a:off x="5692831" y="6323098"/>
            <a:ext cx="5777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FF486-52AA-4F8D-B512-3D8E26437D5D}" type="slidenum">
              <a:rPr lang="de-DE" sz="1200" b="1" smtClean="0">
                <a:latin typeface="+mj-lt"/>
              </a:rPr>
              <a:t>‹Nr.›</a:t>
            </a:fld>
            <a:endParaRPr lang="de-DE" sz="1200" b="1" dirty="0">
              <a:latin typeface="+mj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B6F166-E84B-4FBE-80A1-736713B497D2}"/>
              </a:ext>
            </a:extLst>
          </p:cNvPr>
          <p:cNvSpPr txBox="1"/>
          <p:nvPr userDrawn="1"/>
        </p:nvSpPr>
        <p:spPr>
          <a:xfrm>
            <a:off x="455813" y="6356350"/>
            <a:ext cx="5777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>
                <a:latin typeface="+mj-lt"/>
              </a:rPr>
              <a:t>VB 3 – Digitalisierung / Arbeit / Mitglieder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23B33BA-8638-4CBD-A540-38D8DE68D2F8}"/>
              </a:ext>
            </a:extLst>
          </p:cNvPr>
          <p:cNvCxnSpPr/>
          <p:nvPr userDrawn="1"/>
        </p:nvCxnSpPr>
        <p:spPr>
          <a:xfrm>
            <a:off x="556953" y="6323098"/>
            <a:ext cx="108148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385450E-8748-45A2-BA1C-CF87148302A0}"/>
              </a:ext>
            </a:extLst>
          </p:cNvPr>
          <p:cNvCxnSpPr/>
          <p:nvPr userDrawn="1"/>
        </p:nvCxnSpPr>
        <p:spPr>
          <a:xfrm>
            <a:off x="556953" y="977897"/>
            <a:ext cx="108148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29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4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4" r:id="rId10"/>
    <p:sldLayoutId id="2147483682" r:id="rId11"/>
    <p:sldLayoutId id="2147483683" r:id="rId12"/>
  </p:sldLayoutIdLst>
  <p:hf sldNum="0"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80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40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000"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kern="1200">
          <a:solidFill>
            <a:schemeClr val="tx1"/>
          </a:solidFill>
          <a:latin typeface="TheSansB W5 Plain" panose="020B0502050302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3710702" y="3501547"/>
            <a:ext cx="4164361" cy="607879"/>
          </a:xfrm>
        </p:spPr>
        <p:txBody>
          <a:bodyPr/>
          <a:lstStyle/>
          <a:p>
            <a:r>
              <a:rPr lang="de-DE" altLang="de-DE" sz="3200" dirty="0"/>
              <a:t>Die </a:t>
            </a:r>
            <a:r>
              <a:rPr lang="de-DE" altLang="de-DE" sz="3200" dirty="0">
                <a:solidFill>
                  <a:srgbClr val="DA0000"/>
                </a:solidFill>
              </a:rPr>
              <a:t>Vertrauen</a:t>
            </a:r>
            <a:r>
              <a:rPr lang="de-DE" altLang="de-DE" sz="3200" dirty="0"/>
              <a:t>sleute?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35" y="4109426"/>
            <a:ext cx="2443438" cy="172906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121" y="4270180"/>
            <a:ext cx="3032523" cy="1626116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8AEA5E4F-1CD9-D34D-9559-E8FA668164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121" y="5838491"/>
            <a:ext cx="3032523" cy="444771"/>
          </a:xfrm>
          <a:prstGeom prst="rect">
            <a:avLst/>
          </a:prstGeom>
        </p:spPr>
      </p:pic>
      <p:sp>
        <p:nvSpPr>
          <p:cNvPr id="37" name="Inhaltsplatzhalter 3">
            <a:extLst>
              <a:ext uri="{FF2B5EF4-FFF2-40B4-BE49-F238E27FC236}">
                <a16:creationId xmlns:a16="http://schemas.microsoft.com/office/drawing/2014/main" id="{9EBF94B3-5814-3A42-AF38-433F1F10AB1E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Vertrauensleute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85D599D1-050A-3746-9E9F-7128120267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1297" y="1149600"/>
            <a:ext cx="2503170" cy="2262072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D3ABD672-399A-604C-BFE6-C47488B3774A}"/>
              </a:ext>
            </a:extLst>
          </p:cNvPr>
          <p:cNvSpPr txBox="1"/>
          <p:nvPr/>
        </p:nvSpPr>
        <p:spPr>
          <a:xfrm>
            <a:off x="4934547" y="574369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2">
                    <a:lumMod val="90000"/>
                  </a:schemeClr>
                </a:solidFill>
              </a:rPr>
              <a:t>VL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91F51FF7-4610-5543-9BD9-C6503E098B62}"/>
              </a:ext>
            </a:extLst>
          </p:cNvPr>
          <p:cNvSpPr txBox="1"/>
          <p:nvPr/>
        </p:nvSpPr>
        <p:spPr>
          <a:xfrm>
            <a:off x="6090941" y="574369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2">
                    <a:lumMod val="90000"/>
                  </a:schemeClr>
                </a:solidFill>
              </a:rPr>
              <a:t>VL</a:t>
            </a:r>
          </a:p>
        </p:txBody>
      </p:sp>
      <p:sp>
        <p:nvSpPr>
          <p:cNvPr id="11" name="Sehne 10">
            <a:extLst>
              <a:ext uri="{FF2B5EF4-FFF2-40B4-BE49-F238E27FC236}">
                <a16:creationId xmlns:a16="http://schemas.microsoft.com/office/drawing/2014/main" id="{4EE93D20-104B-C74C-9C5B-672D22D92468}"/>
              </a:ext>
            </a:extLst>
          </p:cNvPr>
          <p:cNvSpPr/>
          <p:nvPr/>
        </p:nvSpPr>
        <p:spPr>
          <a:xfrm rot="5400000">
            <a:off x="4526056" y="5199253"/>
            <a:ext cx="1331556" cy="997408"/>
          </a:xfrm>
          <a:prstGeom prst="chord">
            <a:avLst>
              <a:gd name="adj1" fmla="val 5349441"/>
              <a:gd name="adj2" fmla="val 16251479"/>
            </a:avLst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0">
            <a:extLst>
              <a:ext uri="{FF2B5EF4-FFF2-40B4-BE49-F238E27FC236}">
                <a16:creationId xmlns:a16="http://schemas.microsoft.com/office/drawing/2014/main" id="{906B34D7-AA8A-3746-9070-6AB58A4CFC05}"/>
              </a:ext>
            </a:extLst>
          </p:cNvPr>
          <p:cNvSpPr/>
          <p:nvPr/>
        </p:nvSpPr>
        <p:spPr>
          <a:xfrm>
            <a:off x="4877365" y="4270180"/>
            <a:ext cx="581159" cy="834231"/>
          </a:xfrm>
          <a:prstGeom prst="ellipse">
            <a:avLst/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xplosion 2 12">
            <a:extLst>
              <a:ext uri="{FF2B5EF4-FFF2-40B4-BE49-F238E27FC236}">
                <a16:creationId xmlns:a16="http://schemas.microsoft.com/office/drawing/2014/main" id="{800C9045-2B34-1A48-8A53-4109BA9D2177}"/>
              </a:ext>
            </a:extLst>
          </p:cNvPr>
          <p:cNvSpPr/>
          <p:nvPr/>
        </p:nvSpPr>
        <p:spPr>
          <a:xfrm rot="5831673">
            <a:off x="5061664" y="4111631"/>
            <a:ext cx="671243" cy="527422"/>
          </a:xfrm>
          <a:prstGeom prst="irregularSeal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xplosion 2 13">
            <a:extLst>
              <a:ext uri="{FF2B5EF4-FFF2-40B4-BE49-F238E27FC236}">
                <a16:creationId xmlns:a16="http://schemas.microsoft.com/office/drawing/2014/main" id="{5C7A78E6-576B-A546-B7BB-B390C7BE0C30}"/>
              </a:ext>
            </a:extLst>
          </p:cNvPr>
          <p:cNvSpPr/>
          <p:nvPr/>
        </p:nvSpPr>
        <p:spPr>
          <a:xfrm rot="20452753">
            <a:off x="4670313" y="4100599"/>
            <a:ext cx="807256" cy="494719"/>
          </a:xfrm>
          <a:prstGeom prst="irregularSeal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Sehne 14">
            <a:extLst>
              <a:ext uri="{FF2B5EF4-FFF2-40B4-BE49-F238E27FC236}">
                <a16:creationId xmlns:a16="http://schemas.microsoft.com/office/drawing/2014/main" id="{2B65C034-C646-CE42-88E4-804C9922CEA4}"/>
              </a:ext>
            </a:extLst>
          </p:cNvPr>
          <p:cNvSpPr/>
          <p:nvPr/>
        </p:nvSpPr>
        <p:spPr>
          <a:xfrm rot="5400000">
            <a:off x="5663517" y="5199253"/>
            <a:ext cx="1331556" cy="997408"/>
          </a:xfrm>
          <a:prstGeom prst="chord">
            <a:avLst>
              <a:gd name="adj1" fmla="val 5349441"/>
              <a:gd name="adj2" fmla="val 16251479"/>
            </a:avLst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6">
            <a:extLst>
              <a:ext uri="{FF2B5EF4-FFF2-40B4-BE49-F238E27FC236}">
                <a16:creationId xmlns:a16="http://schemas.microsoft.com/office/drawing/2014/main" id="{A20CCA72-5D35-324C-A040-4E633A05E931}"/>
              </a:ext>
            </a:extLst>
          </p:cNvPr>
          <p:cNvSpPr/>
          <p:nvPr/>
        </p:nvSpPr>
        <p:spPr>
          <a:xfrm>
            <a:off x="6036030" y="4270180"/>
            <a:ext cx="581159" cy="834231"/>
          </a:xfrm>
          <a:prstGeom prst="ellipse">
            <a:avLst/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Mond 16">
            <a:extLst>
              <a:ext uri="{FF2B5EF4-FFF2-40B4-BE49-F238E27FC236}">
                <a16:creationId xmlns:a16="http://schemas.microsoft.com/office/drawing/2014/main" id="{383BE571-442D-684D-B4AD-E57BAA9058B1}"/>
              </a:ext>
            </a:extLst>
          </p:cNvPr>
          <p:cNvSpPr/>
          <p:nvPr/>
        </p:nvSpPr>
        <p:spPr>
          <a:xfrm rot="5400000">
            <a:off x="5902829" y="4254042"/>
            <a:ext cx="843019" cy="8567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86" y="5364480"/>
            <a:ext cx="149797" cy="17802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392" y="5364480"/>
            <a:ext cx="149797" cy="17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0877" y="125333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b="1" dirty="0">
                <a:latin typeface="+mn-lt"/>
              </a:rPr>
              <a:t>Übersicht:</a:t>
            </a:r>
          </a:p>
          <a:p>
            <a:endParaRPr lang="de-DE" sz="2000" dirty="0">
              <a:latin typeface="+mn-lt"/>
            </a:endParaRPr>
          </a:p>
          <a:p>
            <a:pPr lvl="1"/>
            <a:r>
              <a:rPr lang="de-DE" sz="2000" dirty="0">
                <a:latin typeface="+mn-lt"/>
              </a:rPr>
              <a:t>Struktur und Aufbau der Vertrauensleute</a:t>
            </a:r>
          </a:p>
          <a:p>
            <a:pPr lvl="1"/>
            <a:endParaRPr lang="de-DE" sz="2000" dirty="0">
              <a:latin typeface="+mn-lt"/>
            </a:endParaRPr>
          </a:p>
          <a:p>
            <a:pPr lvl="1"/>
            <a:r>
              <a:rPr lang="de-DE" sz="2000" dirty="0">
                <a:latin typeface="+mn-lt"/>
              </a:rPr>
              <a:t>Rolle der Vertrauensperson</a:t>
            </a:r>
          </a:p>
          <a:p>
            <a:pPr lvl="1"/>
            <a:endParaRPr lang="de-DE" sz="2000" dirty="0">
              <a:latin typeface="+mn-lt"/>
            </a:endParaRPr>
          </a:p>
          <a:p>
            <a:pPr lvl="1"/>
            <a:r>
              <a:rPr lang="de-DE" sz="2000" dirty="0">
                <a:latin typeface="+mn-lt"/>
              </a:rPr>
              <a:t>Aufgaben der Vertrauensleute</a:t>
            </a:r>
          </a:p>
          <a:p>
            <a:pPr lvl="1"/>
            <a:endParaRPr lang="de-DE" sz="2000" dirty="0">
              <a:latin typeface="+mn-lt"/>
            </a:endParaRPr>
          </a:p>
          <a:p>
            <a:pPr lvl="1"/>
            <a:r>
              <a:rPr lang="de-DE" sz="2000" dirty="0">
                <a:latin typeface="+mn-lt"/>
              </a:rPr>
              <a:t>Gestaltung in der IG BCE</a:t>
            </a:r>
          </a:p>
          <a:p>
            <a:pPr lvl="1"/>
            <a:endParaRPr lang="de-DE" sz="2000" dirty="0">
              <a:latin typeface="+mn-lt"/>
            </a:endParaRPr>
          </a:p>
          <a:p>
            <a:pPr lvl="1"/>
            <a:r>
              <a:rPr lang="de-DE" sz="2000" dirty="0">
                <a:latin typeface="+mn-lt"/>
              </a:rPr>
              <a:t>Gründung eines Vertrauenskörpers</a:t>
            </a:r>
          </a:p>
          <a:p>
            <a:pPr lvl="1"/>
            <a:endParaRPr lang="de-DE" sz="2000" dirty="0">
              <a:latin typeface="+mn-lt"/>
            </a:endParaRPr>
          </a:p>
          <a:p>
            <a:pPr lvl="1"/>
            <a:r>
              <a:rPr lang="de-DE" sz="2000" dirty="0" smtClean="0">
                <a:latin typeface="+mn-lt"/>
              </a:rPr>
              <a:t>Einbindungsmöglichkeiten VL in BR Arbeit</a:t>
            </a:r>
            <a:endParaRPr lang="de-DE" sz="2000" dirty="0">
              <a:latin typeface="+mn-lt"/>
            </a:endParaRPr>
          </a:p>
        </p:txBody>
      </p:sp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C667DC43-277C-3746-A93D-2DD6091AB96A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Vertrauensleute der IG BCE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45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53B5C5B-F3C5-F844-9586-EDE3D9CBE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652"/>
            <a:ext cx="6302644" cy="5244947"/>
          </a:xfrm>
          <a:prstGeom prst="rect">
            <a:avLst/>
          </a:prstGeom>
        </p:spPr>
      </p:pic>
      <p:sp>
        <p:nvSpPr>
          <p:cNvPr id="35" name="Inhaltsplatzhalter 3">
            <a:extLst>
              <a:ext uri="{FF2B5EF4-FFF2-40B4-BE49-F238E27FC236}">
                <a16:creationId xmlns:a16="http://schemas.microsoft.com/office/drawing/2014/main" id="{01244673-ECB2-424F-A485-27AA2D715706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Struktur und Aufbau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7797996-E2D9-B644-B9EC-8BB880C92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218" y="4392870"/>
            <a:ext cx="5758862" cy="20248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b="1" dirty="0">
                <a:latin typeface="+mn-lt"/>
              </a:rPr>
              <a:t>Verzeichnis: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b="1" dirty="0" smtClean="0">
                <a:latin typeface="+mn-lt"/>
              </a:rPr>
              <a:t>VL	</a:t>
            </a:r>
            <a:r>
              <a:rPr lang="de-DE" sz="1200" dirty="0" smtClean="0">
                <a:latin typeface="+mn-lt"/>
              </a:rPr>
              <a:t>= </a:t>
            </a:r>
            <a:r>
              <a:rPr lang="de-DE" sz="1200" dirty="0">
                <a:latin typeface="+mn-lt"/>
              </a:rPr>
              <a:t>Vertrauensleute (Summe aller Vertrauensmänner und -frauen)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b="1" dirty="0">
                <a:latin typeface="+mn-lt"/>
              </a:rPr>
              <a:t>VK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smtClean="0">
                <a:latin typeface="+mn-lt"/>
              </a:rPr>
              <a:t>	= </a:t>
            </a:r>
            <a:r>
              <a:rPr lang="de-DE" sz="1200" dirty="0">
                <a:latin typeface="+mn-lt"/>
              </a:rPr>
              <a:t>Vertrauenskörper / </a:t>
            </a:r>
            <a:r>
              <a:rPr lang="de-DE" sz="1200" dirty="0" smtClean="0">
                <a:latin typeface="+mn-lt"/>
              </a:rPr>
              <a:t>Vertrauensleute(voll)</a:t>
            </a:r>
            <a:r>
              <a:rPr lang="de-DE" sz="1200" dirty="0" err="1" smtClean="0">
                <a:latin typeface="+mn-lt"/>
              </a:rPr>
              <a:t>versammlung</a:t>
            </a:r>
            <a:r>
              <a:rPr lang="de-DE" sz="1200" dirty="0" smtClean="0">
                <a:latin typeface="+mn-lt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dirty="0" smtClean="0">
                <a:latin typeface="+mn-lt"/>
              </a:rPr>
              <a:t>	(</a:t>
            </a:r>
            <a:r>
              <a:rPr lang="de-DE" sz="1200" dirty="0">
                <a:latin typeface="+mn-lt"/>
              </a:rPr>
              <a:t>der </a:t>
            </a:r>
            <a:r>
              <a:rPr lang="de-DE" sz="1200" dirty="0" smtClean="0">
                <a:latin typeface="+mn-lt"/>
              </a:rPr>
              <a:t>Zusammenschluss </a:t>
            </a:r>
            <a:r>
              <a:rPr lang="de-DE" sz="1200" dirty="0">
                <a:latin typeface="+mn-lt"/>
              </a:rPr>
              <a:t>aller Vertrauensleute + Betriebliche </a:t>
            </a:r>
            <a:r>
              <a:rPr lang="de-DE" sz="1200" dirty="0" smtClean="0">
                <a:latin typeface="+mn-lt"/>
              </a:rPr>
              <a:t>	„</a:t>
            </a:r>
            <a:r>
              <a:rPr lang="de-DE" sz="1200" dirty="0" err="1" smtClean="0">
                <a:latin typeface="+mn-lt"/>
              </a:rPr>
              <a:t>Mitbestimmer</a:t>
            </a:r>
            <a:r>
              <a:rPr lang="de-DE" sz="1200" dirty="0" smtClean="0">
                <a:latin typeface="+mn-lt"/>
              </a:rPr>
              <a:t>“* </a:t>
            </a:r>
            <a:r>
              <a:rPr lang="de-DE" sz="1200" dirty="0">
                <a:latin typeface="+mn-lt"/>
              </a:rPr>
              <a:t>+ </a:t>
            </a:r>
            <a:r>
              <a:rPr lang="de-DE" sz="1200" dirty="0" smtClean="0">
                <a:latin typeface="+mn-lt"/>
              </a:rPr>
              <a:t>Ortsgruppenvorstandsmitglieder </a:t>
            </a:r>
            <a:r>
              <a:rPr lang="de-DE" sz="1200" dirty="0">
                <a:latin typeface="+mn-lt"/>
              </a:rPr>
              <a:t>im </a:t>
            </a:r>
            <a:r>
              <a:rPr lang="de-DE" sz="1200" dirty="0" smtClean="0">
                <a:latin typeface="+mn-lt"/>
              </a:rPr>
              <a:t>Betrieb**</a:t>
            </a:r>
            <a:r>
              <a:rPr lang="de-DE" sz="1200" dirty="0">
                <a:latin typeface="+mn-lt"/>
              </a:rPr>
              <a:t/>
            </a:r>
            <a:br>
              <a:rPr lang="de-DE" sz="1200" dirty="0">
                <a:latin typeface="+mn-lt"/>
              </a:rPr>
            </a:br>
            <a:r>
              <a:rPr lang="de-DE" sz="1200" b="1" dirty="0">
                <a:latin typeface="+mn-lt"/>
              </a:rPr>
              <a:t>VKV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smtClean="0">
                <a:latin typeface="+mn-lt"/>
              </a:rPr>
              <a:t>	= </a:t>
            </a:r>
            <a:r>
              <a:rPr lang="de-DE" sz="1200" dirty="0">
                <a:latin typeface="+mn-lt"/>
              </a:rPr>
              <a:t>Vertrauenskörpervorstand / </a:t>
            </a:r>
            <a:r>
              <a:rPr lang="de-DE" sz="1200" dirty="0" smtClean="0">
                <a:latin typeface="+mn-lt"/>
              </a:rPr>
              <a:t>Vertrauensleuteleitung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dirty="0" smtClean="0">
                <a:latin typeface="+mn-lt"/>
              </a:rPr>
              <a:t>	(</a:t>
            </a:r>
            <a:r>
              <a:rPr lang="de-DE" sz="1200" dirty="0">
                <a:latin typeface="+mn-lt"/>
              </a:rPr>
              <a:t>aus der Mitte des VK gewählte Kolleginnen und Kollegen)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b="1" dirty="0">
                <a:latin typeface="+mn-lt"/>
              </a:rPr>
              <a:t>JAV </a:t>
            </a:r>
            <a:r>
              <a:rPr lang="de-DE" sz="1200" b="1" dirty="0" smtClean="0">
                <a:latin typeface="+mn-lt"/>
              </a:rPr>
              <a:t>	</a:t>
            </a:r>
            <a:r>
              <a:rPr lang="de-DE" sz="1200" dirty="0" smtClean="0">
                <a:latin typeface="+mn-lt"/>
              </a:rPr>
              <a:t>= </a:t>
            </a:r>
            <a:r>
              <a:rPr lang="de-DE" sz="1200" dirty="0">
                <a:latin typeface="+mn-lt"/>
              </a:rPr>
              <a:t>Jugend- und Auszubildendenvertretung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b="1" dirty="0">
                <a:latin typeface="+mn-lt"/>
              </a:rPr>
              <a:t>BR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smtClean="0">
                <a:latin typeface="+mn-lt"/>
              </a:rPr>
              <a:t>	= Betriebsrat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b="1" dirty="0" smtClean="0">
                <a:latin typeface="+mn-lt"/>
              </a:rPr>
              <a:t>SBV</a:t>
            </a:r>
            <a:r>
              <a:rPr lang="de-DE" sz="1200" dirty="0" smtClean="0">
                <a:latin typeface="+mn-lt"/>
              </a:rPr>
              <a:t> 	= </a:t>
            </a:r>
            <a:r>
              <a:rPr lang="de-DE" sz="1200" dirty="0">
                <a:latin typeface="+mn-lt"/>
              </a:rPr>
              <a:t>Schwerbehindertenvertretung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FF7D43F-DA53-F84F-90D7-40C8C26DB59F}"/>
              </a:ext>
            </a:extLst>
          </p:cNvPr>
          <p:cNvSpPr txBox="1"/>
          <p:nvPr/>
        </p:nvSpPr>
        <p:spPr>
          <a:xfrm>
            <a:off x="6302644" y="1178163"/>
            <a:ext cx="40238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Zusammensetzung des </a:t>
            </a:r>
          </a:p>
          <a:p>
            <a:r>
              <a:rPr lang="de-DE" sz="2800" dirty="0"/>
              <a:t>Vertrauenskörpers</a:t>
            </a:r>
          </a:p>
        </p:txBody>
      </p:sp>
    </p:spTree>
    <p:extLst>
      <p:ext uri="{BB962C8B-B14F-4D97-AF65-F5344CB8AC3E}">
        <p14:creationId xmlns:p14="http://schemas.microsoft.com/office/powerpoint/2010/main" val="35708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7018868" y="1408494"/>
            <a:ext cx="2478311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 bis zu 30 VL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7006631" y="2559426"/>
            <a:ext cx="3545111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 30 bis zu 100 VL = 5er Gremium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006631" y="4164302"/>
            <a:ext cx="3545110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 über 100 VL = 11er Gremium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029986" y="1789050"/>
            <a:ext cx="15376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1.Vorsitzende/r</a:t>
            </a:r>
          </a:p>
          <a:p>
            <a:r>
              <a:rPr lang="de-DE" sz="1400" dirty="0"/>
              <a:t>1.Stellvertreter/in</a:t>
            </a:r>
          </a:p>
          <a:p>
            <a:r>
              <a:rPr lang="de-DE" sz="1400" dirty="0"/>
              <a:t>1.Kassier/in 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006632" y="2918529"/>
            <a:ext cx="202491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1.Vorsitzende/r</a:t>
            </a:r>
          </a:p>
          <a:p>
            <a:r>
              <a:rPr lang="de-DE" sz="1400" dirty="0"/>
              <a:t>1.Stellvertreter/in</a:t>
            </a:r>
          </a:p>
          <a:p>
            <a:r>
              <a:rPr lang="de-DE" sz="1400" dirty="0"/>
              <a:t>1.Kassier/in </a:t>
            </a:r>
          </a:p>
          <a:p>
            <a:r>
              <a:rPr lang="de-DE" sz="1400" dirty="0"/>
              <a:t>1.Bildungsobmann/frau</a:t>
            </a:r>
          </a:p>
          <a:p>
            <a:r>
              <a:rPr lang="de-DE" sz="1400" dirty="0"/>
              <a:t>Min. 1 Beisitzer/in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006631" y="4522467"/>
            <a:ext cx="202491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1.Vorsitzende/r</a:t>
            </a:r>
          </a:p>
          <a:p>
            <a:r>
              <a:rPr lang="de-DE" sz="1400" dirty="0"/>
              <a:t>1.Stellvertreter/in</a:t>
            </a:r>
          </a:p>
          <a:p>
            <a:r>
              <a:rPr lang="de-DE" sz="1400" dirty="0"/>
              <a:t>1.Kassier/in </a:t>
            </a:r>
          </a:p>
          <a:p>
            <a:r>
              <a:rPr lang="de-DE" sz="1400" dirty="0"/>
              <a:t>1.Bildungsobmann/frau</a:t>
            </a:r>
          </a:p>
          <a:p>
            <a:r>
              <a:rPr lang="de-DE" sz="1400" dirty="0"/>
              <a:t>Min. 1 Beisitzer/in</a:t>
            </a:r>
          </a:p>
        </p:txBody>
      </p:sp>
      <p:sp>
        <p:nvSpPr>
          <p:cNvPr id="28" name="Rechteck 27"/>
          <p:cNvSpPr/>
          <p:nvPr/>
        </p:nvSpPr>
        <p:spPr>
          <a:xfrm>
            <a:off x="2443112" y="5456222"/>
            <a:ext cx="3678783" cy="72907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2565408" y="5465763"/>
            <a:ext cx="35173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BR-Vors. und Stellv. </a:t>
            </a:r>
          </a:p>
          <a:p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Sollen mit beratender Stimme teilnehmen.</a:t>
            </a:r>
          </a:p>
          <a:p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Zusätzlich sind 3 Revisoren zu wählen. </a:t>
            </a:r>
          </a:p>
          <a:p>
            <a:endParaRPr lang="de-DE" sz="1400" dirty="0"/>
          </a:p>
        </p:txBody>
      </p:sp>
      <p:sp>
        <p:nvSpPr>
          <p:cNvPr id="3" name="Sehne 2"/>
          <p:cNvSpPr/>
          <p:nvPr/>
        </p:nvSpPr>
        <p:spPr>
          <a:xfrm rot="5400000">
            <a:off x="5660065" y="3730410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5901228" y="3234585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Sehne 17"/>
          <p:cNvSpPr/>
          <p:nvPr/>
        </p:nvSpPr>
        <p:spPr>
          <a:xfrm rot="5400000">
            <a:off x="5206475" y="2235104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5446012" y="1745614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ehne 24"/>
          <p:cNvSpPr/>
          <p:nvPr/>
        </p:nvSpPr>
        <p:spPr>
          <a:xfrm rot="5400000">
            <a:off x="5654355" y="2235104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5893892" y="1745614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Sehne 30"/>
          <p:cNvSpPr/>
          <p:nvPr/>
        </p:nvSpPr>
        <p:spPr>
          <a:xfrm rot="5400000">
            <a:off x="6108717" y="2239474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6348254" y="1749984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Sehne 32"/>
          <p:cNvSpPr/>
          <p:nvPr/>
        </p:nvSpPr>
        <p:spPr>
          <a:xfrm rot="5400000">
            <a:off x="6134516" y="3730410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6375679" y="3234585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Sehne 34"/>
          <p:cNvSpPr/>
          <p:nvPr/>
        </p:nvSpPr>
        <p:spPr>
          <a:xfrm rot="5400000">
            <a:off x="5182205" y="3744236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5423368" y="3248411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Sehne 36"/>
          <p:cNvSpPr/>
          <p:nvPr/>
        </p:nvSpPr>
        <p:spPr>
          <a:xfrm rot="5400000">
            <a:off x="4714561" y="3730410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4955724" y="3234585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Sehne 38"/>
          <p:cNvSpPr/>
          <p:nvPr/>
        </p:nvSpPr>
        <p:spPr>
          <a:xfrm rot="5400000">
            <a:off x="4250349" y="3732427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4491512" y="3236602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Sehne 40"/>
          <p:cNvSpPr/>
          <p:nvPr/>
        </p:nvSpPr>
        <p:spPr>
          <a:xfrm rot="5400000">
            <a:off x="5660065" y="5030248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5901228" y="4534423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Sehne 42"/>
          <p:cNvSpPr/>
          <p:nvPr/>
        </p:nvSpPr>
        <p:spPr>
          <a:xfrm rot="5400000">
            <a:off x="6134516" y="5030248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6375679" y="4534423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Sehne 44"/>
          <p:cNvSpPr/>
          <p:nvPr/>
        </p:nvSpPr>
        <p:spPr>
          <a:xfrm rot="5400000">
            <a:off x="5182205" y="5044074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5423368" y="4548249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Sehne 46"/>
          <p:cNvSpPr/>
          <p:nvPr/>
        </p:nvSpPr>
        <p:spPr>
          <a:xfrm rot="5400000">
            <a:off x="4704345" y="5055960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/>
        </p:nvSpPr>
        <p:spPr>
          <a:xfrm>
            <a:off x="4945508" y="4560135"/>
            <a:ext cx="274342" cy="288032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Sehne 48"/>
          <p:cNvSpPr/>
          <p:nvPr/>
        </p:nvSpPr>
        <p:spPr>
          <a:xfrm rot="5400000">
            <a:off x="4233146" y="5049236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4474309" y="4553411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Sehne 50"/>
          <p:cNvSpPr/>
          <p:nvPr/>
        </p:nvSpPr>
        <p:spPr>
          <a:xfrm rot="5400000">
            <a:off x="3796509" y="5044855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/>
          <p:cNvSpPr/>
          <p:nvPr/>
        </p:nvSpPr>
        <p:spPr>
          <a:xfrm>
            <a:off x="4037672" y="4549030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Sehne 52"/>
          <p:cNvSpPr/>
          <p:nvPr/>
        </p:nvSpPr>
        <p:spPr>
          <a:xfrm rot="5400000">
            <a:off x="3355322" y="5049236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/>
        </p:nvSpPr>
        <p:spPr>
          <a:xfrm>
            <a:off x="3596485" y="4553411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Sehne 54"/>
          <p:cNvSpPr/>
          <p:nvPr/>
        </p:nvSpPr>
        <p:spPr>
          <a:xfrm rot="5400000">
            <a:off x="2907892" y="5044855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/>
        </p:nvSpPr>
        <p:spPr>
          <a:xfrm>
            <a:off x="3149055" y="4549030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Sehne 56"/>
          <p:cNvSpPr/>
          <p:nvPr/>
        </p:nvSpPr>
        <p:spPr>
          <a:xfrm rot="5400000">
            <a:off x="2472948" y="5044855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/>
        </p:nvSpPr>
        <p:spPr>
          <a:xfrm>
            <a:off x="2714111" y="4549030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Sehne 58"/>
          <p:cNvSpPr/>
          <p:nvPr/>
        </p:nvSpPr>
        <p:spPr>
          <a:xfrm rot="5400000">
            <a:off x="2049903" y="5044074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/>
        </p:nvSpPr>
        <p:spPr>
          <a:xfrm>
            <a:off x="2291066" y="4548249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Sehne 60"/>
          <p:cNvSpPr/>
          <p:nvPr/>
        </p:nvSpPr>
        <p:spPr>
          <a:xfrm rot="5400000">
            <a:off x="1610943" y="5046219"/>
            <a:ext cx="753416" cy="360040"/>
          </a:xfrm>
          <a:prstGeom prst="chord">
            <a:avLst>
              <a:gd name="adj1" fmla="val 4653003"/>
              <a:gd name="adj2" fmla="val 16930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/>
        </p:nvSpPr>
        <p:spPr>
          <a:xfrm>
            <a:off x="1852106" y="4550394"/>
            <a:ext cx="27434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/>
          <p:cNvCxnSpPr/>
          <p:nvPr/>
        </p:nvCxnSpPr>
        <p:spPr>
          <a:xfrm>
            <a:off x="5261074" y="2472029"/>
            <a:ext cx="155500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V="1">
            <a:off x="4312014" y="3961001"/>
            <a:ext cx="250406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>
            <a:off x="1703512" y="5273837"/>
            <a:ext cx="511256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552205" y="1412576"/>
            <a:ext cx="47061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Zusammensetzung des </a:t>
            </a:r>
          </a:p>
          <a:p>
            <a:r>
              <a:rPr lang="de-DE" sz="2800" dirty="0"/>
              <a:t>Vertrauenskörpervorstandes</a:t>
            </a:r>
          </a:p>
        </p:txBody>
      </p:sp>
      <p:sp>
        <p:nvSpPr>
          <p:cNvPr id="67" name="Inhaltsplatzhalter 3">
            <a:extLst>
              <a:ext uri="{FF2B5EF4-FFF2-40B4-BE49-F238E27FC236}">
                <a16:creationId xmlns:a16="http://schemas.microsoft.com/office/drawing/2014/main" id="{DDBC90EF-22A4-0149-AB68-E373BB6A9B9A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Struktur und Aufbau</a:t>
            </a:r>
          </a:p>
        </p:txBody>
      </p:sp>
    </p:spTree>
    <p:extLst>
      <p:ext uri="{BB962C8B-B14F-4D97-AF65-F5344CB8AC3E}">
        <p14:creationId xmlns:p14="http://schemas.microsoft.com/office/powerpoint/2010/main" val="376668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e Legende 16"/>
          <p:cNvSpPr/>
          <p:nvPr/>
        </p:nvSpPr>
        <p:spPr>
          <a:xfrm>
            <a:off x="5565249" y="1283126"/>
            <a:ext cx="1800200" cy="936104"/>
          </a:xfrm>
          <a:prstGeom prst="wedgeEllipseCallout">
            <a:avLst>
              <a:gd name="adj1" fmla="val -22218"/>
              <a:gd name="adj2" fmla="val 1006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e Legende 17"/>
          <p:cNvSpPr/>
          <p:nvPr/>
        </p:nvSpPr>
        <p:spPr>
          <a:xfrm>
            <a:off x="7555913" y="1751178"/>
            <a:ext cx="1800200" cy="936104"/>
          </a:xfrm>
          <a:prstGeom prst="wedgeEllipseCallout">
            <a:avLst>
              <a:gd name="adj1" fmla="val -69780"/>
              <a:gd name="adj2" fmla="val 6161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e Legende 18"/>
          <p:cNvSpPr/>
          <p:nvPr/>
        </p:nvSpPr>
        <p:spPr>
          <a:xfrm>
            <a:off x="3413170" y="1334680"/>
            <a:ext cx="1902763" cy="936104"/>
          </a:xfrm>
          <a:prstGeom prst="wedgeEllipseCallout">
            <a:avLst>
              <a:gd name="adj1" fmla="val 25747"/>
              <a:gd name="adj2" fmla="val 900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Ovale Legende 20"/>
          <p:cNvSpPr/>
          <p:nvPr/>
        </p:nvSpPr>
        <p:spPr>
          <a:xfrm>
            <a:off x="8369871" y="2814523"/>
            <a:ext cx="2195264" cy="1037985"/>
          </a:xfrm>
          <a:prstGeom prst="wedgeEllipseCallout">
            <a:avLst>
              <a:gd name="adj1" fmla="val -74591"/>
              <a:gd name="adj2" fmla="val 70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e Legende 21"/>
          <p:cNvSpPr/>
          <p:nvPr/>
        </p:nvSpPr>
        <p:spPr>
          <a:xfrm>
            <a:off x="1847528" y="3716540"/>
            <a:ext cx="2267272" cy="936104"/>
          </a:xfrm>
          <a:prstGeom prst="wedgeEllipseCallout">
            <a:avLst>
              <a:gd name="adj1" fmla="val 71982"/>
              <a:gd name="adj2" fmla="val -413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e Legende 22"/>
          <p:cNvSpPr/>
          <p:nvPr/>
        </p:nvSpPr>
        <p:spPr>
          <a:xfrm>
            <a:off x="1658671" y="2305242"/>
            <a:ext cx="2731207" cy="936104"/>
          </a:xfrm>
          <a:prstGeom prst="wedgeEllipseCallout">
            <a:avLst>
              <a:gd name="adj1" fmla="val 58869"/>
              <a:gd name="adj2" fmla="val 482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3454526" y="1477680"/>
            <a:ext cx="1861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Ein Gesicht der </a:t>
            </a:r>
          </a:p>
          <a:p>
            <a:pPr algn="ctr"/>
            <a:r>
              <a:rPr lang="de-DE" sz="1600" dirty="0"/>
              <a:t>IG BCE im Betrieb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797538" y="1436120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/>
              <a:t>Engagiertes </a:t>
            </a:r>
          </a:p>
          <a:p>
            <a:pPr algn="ctr"/>
            <a:r>
              <a:rPr lang="de-DE" sz="1600" dirty="0" smtClean="0"/>
              <a:t>Mitglied</a:t>
            </a:r>
            <a:endParaRPr lang="de-DE" sz="1600" dirty="0"/>
          </a:p>
        </p:txBody>
      </p:sp>
      <p:sp>
        <p:nvSpPr>
          <p:cNvPr id="26" name="Textfeld 25"/>
          <p:cNvSpPr txBox="1"/>
          <p:nvPr/>
        </p:nvSpPr>
        <p:spPr>
          <a:xfrm>
            <a:off x="7655007" y="1933285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Ein kompetenter</a:t>
            </a:r>
          </a:p>
          <a:p>
            <a:pPr algn="ctr"/>
            <a:r>
              <a:rPr lang="de-DE" sz="1600" dirty="0"/>
              <a:t>Ansprechpartner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364751" y="2477107"/>
            <a:ext cx="139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Multiplikator </a:t>
            </a:r>
            <a:r>
              <a:rPr lang="de-DE" sz="1200" dirty="0" smtClean="0"/>
              <a:t>für </a:t>
            </a:r>
          </a:p>
          <a:p>
            <a:pPr algn="ctr"/>
            <a:r>
              <a:rPr lang="de-DE" sz="1200" dirty="0" smtClean="0"/>
              <a:t>Informationen </a:t>
            </a:r>
          </a:p>
          <a:p>
            <a:pPr algn="ctr"/>
            <a:r>
              <a:rPr lang="de-DE" sz="1200" dirty="0" smtClean="0"/>
              <a:t>und Interessen</a:t>
            </a:r>
            <a:endParaRPr lang="de-DE" sz="1200" dirty="0"/>
          </a:p>
        </p:txBody>
      </p:sp>
      <p:sp>
        <p:nvSpPr>
          <p:cNvPr id="28" name="Textfeld 27"/>
          <p:cNvSpPr txBox="1"/>
          <p:nvPr/>
        </p:nvSpPr>
        <p:spPr>
          <a:xfrm>
            <a:off x="8675514" y="2897508"/>
            <a:ext cx="1655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/>
              <a:t>Mitgestalter bei</a:t>
            </a:r>
          </a:p>
          <a:p>
            <a:pPr algn="ctr"/>
            <a:r>
              <a:rPr lang="de-DE" sz="1200" dirty="0"/>
              <a:t>gewerkschaftlichen,</a:t>
            </a:r>
          </a:p>
          <a:p>
            <a:pPr algn="ctr"/>
            <a:r>
              <a:rPr lang="de-DE" sz="1200" dirty="0"/>
              <a:t>tariflichen und</a:t>
            </a:r>
          </a:p>
          <a:p>
            <a:pPr algn="ctr"/>
            <a:r>
              <a:rPr lang="de-DE" sz="1200" dirty="0"/>
              <a:t>betrieblichen Themen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2062270" y="3852508"/>
            <a:ext cx="223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Bindeglied zwischen</a:t>
            </a:r>
          </a:p>
          <a:p>
            <a:pPr algn="ctr"/>
            <a:r>
              <a:rPr lang="de-DE" sz="1200" dirty="0" smtClean="0"/>
              <a:t>Mitgliedern, Betriebsrat </a:t>
            </a:r>
            <a:r>
              <a:rPr lang="de-DE" sz="1200" dirty="0"/>
              <a:t>und </a:t>
            </a:r>
            <a:r>
              <a:rPr lang="de-DE" sz="1200" dirty="0" smtClean="0"/>
              <a:t>IG BCE Vor Ort</a:t>
            </a:r>
            <a:endParaRPr lang="de-DE" sz="1200" dirty="0"/>
          </a:p>
        </p:txBody>
      </p:sp>
      <p:sp>
        <p:nvSpPr>
          <p:cNvPr id="30" name="Textfeld 29"/>
          <p:cNvSpPr txBox="1"/>
          <p:nvPr/>
        </p:nvSpPr>
        <p:spPr>
          <a:xfrm>
            <a:off x="709205" y="5346482"/>
            <a:ext cx="10656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Das Rollenprofil ist vielfältig und anspruchsvoll zugleich, </a:t>
            </a:r>
          </a:p>
          <a:p>
            <a:r>
              <a:rPr lang="de-DE" sz="2400" dirty="0" smtClean="0"/>
              <a:t>deshalb ist eine Vertrauensperson auch immer Teil der großen Gemeinschaft</a:t>
            </a:r>
            <a:endParaRPr lang="de-DE" sz="2400" dirty="0"/>
          </a:p>
        </p:txBody>
      </p:sp>
      <p:sp>
        <p:nvSpPr>
          <p:cNvPr id="33" name="Ovale Legende 32"/>
          <p:cNvSpPr/>
          <p:nvPr/>
        </p:nvSpPr>
        <p:spPr>
          <a:xfrm>
            <a:off x="7896201" y="4122727"/>
            <a:ext cx="2482505" cy="962457"/>
          </a:xfrm>
          <a:prstGeom prst="wedgeEllipseCallout">
            <a:avLst>
              <a:gd name="adj1" fmla="val -73105"/>
              <a:gd name="adj2" fmla="val -495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8052450" y="4244246"/>
            <a:ext cx="24079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Initiator und Treiber </a:t>
            </a:r>
          </a:p>
          <a:p>
            <a:pPr algn="ctr"/>
            <a:r>
              <a:rPr lang="de-DE" sz="1400" dirty="0"/>
              <a:t>von Themen und Interessen</a:t>
            </a:r>
          </a:p>
          <a:p>
            <a:pPr algn="ctr"/>
            <a:r>
              <a:rPr lang="de-DE" sz="1400" dirty="0"/>
              <a:t>der Mitglieder </a:t>
            </a:r>
          </a:p>
        </p:txBody>
      </p:sp>
      <p:sp>
        <p:nvSpPr>
          <p:cNvPr id="36" name="Inhaltsplatzhalter 3">
            <a:extLst>
              <a:ext uri="{FF2B5EF4-FFF2-40B4-BE49-F238E27FC236}">
                <a16:creationId xmlns:a16="http://schemas.microsoft.com/office/drawing/2014/main" id="{238B7D14-A259-A742-A726-09F83EB45758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Rolle der Vertrauensperson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7A0E789-4968-844A-BD40-0941140A65B9}"/>
              </a:ext>
            </a:extLst>
          </p:cNvPr>
          <p:cNvSpPr txBox="1"/>
          <p:nvPr/>
        </p:nvSpPr>
        <p:spPr>
          <a:xfrm>
            <a:off x="5076030" y="453698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2">
                    <a:lumMod val="90000"/>
                  </a:schemeClr>
                </a:solidFill>
              </a:rPr>
              <a:t>VL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7E2F053-136A-6844-9B61-66319521BA0E}"/>
              </a:ext>
            </a:extLst>
          </p:cNvPr>
          <p:cNvSpPr txBox="1"/>
          <p:nvPr/>
        </p:nvSpPr>
        <p:spPr>
          <a:xfrm>
            <a:off x="6256128" y="453698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2">
                    <a:lumMod val="90000"/>
                  </a:schemeClr>
                </a:solidFill>
              </a:rPr>
              <a:t>VL</a:t>
            </a:r>
          </a:p>
        </p:txBody>
      </p:sp>
      <p:sp>
        <p:nvSpPr>
          <p:cNvPr id="37" name="Sehne 36">
            <a:extLst>
              <a:ext uri="{FF2B5EF4-FFF2-40B4-BE49-F238E27FC236}">
                <a16:creationId xmlns:a16="http://schemas.microsoft.com/office/drawing/2014/main" id="{4EE93D20-104B-C74C-9C5B-672D22D92468}"/>
              </a:ext>
            </a:extLst>
          </p:cNvPr>
          <p:cNvSpPr/>
          <p:nvPr/>
        </p:nvSpPr>
        <p:spPr>
          <a:xfrm rot="5400000">
            <a:off x="4667539" y="4079655"/>
            <a:ext cx="1331556" cy="997408"/>
          </a:xfrm>
          <a:prstGeom prst="chord">
            <a:avLst>
              <a:gd name="adj1" fmla="val 5349441"/>
              <a:gd name="adj2" fmla="val 16251479"/>
            </a:avLst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10">
            <a:extLst>
              <a:ext uri="{FF2B5EF4-FFF2-40B4-BE49-F238E27FC236}">
                <a16:creationId xmlns:a16="http://schemas.microsoft.com/office/drawing/2014/main" id="{906B34D7-AA8A-3746-9070-6AB58A4CFC05}"/>
              </a:ext>
            </a:extLst>
          </p:cNvPr>
          <p:cNvSpPr/>
          <p:nvPr/>
        </p:nvSpPr>
        <p:spPr>
          <a:xfrm>
            <a:off x="5018848" y="3150582"/>
            <a:ext cx="581159" cy="834231"/>
          </a:xfrm>
          <a:prstGeom prst="ellipse">
            <a:avLst/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xplosion 2 38">
            <a:extLst>
              <a:ext uri="{FF2B5EF4-FFF2-40B4-BE49-F238E27FC236}">
                <a16:creationId xmlns:a16="http://schemas.microsoft.com/office/drawing/2014/main" id="{800C9045-2B34-1A48-8A53-4109BA9D2177}"/>
              </a:ext>
            </a:extLst>
          </p:cNvPr>
          <p:cNvSpPr/>
          <p:nvPr/>
        </p:nvSpPr>
        <p:spPr>
          <a:xfrm rot="5831673">
            <a:off x="5203147" y="2992033"/>
            <a:ext cx="671243" cy="527422"/>
          </a:xfrm>
          <a:prstGeom prst="irregularSeal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xplosion 2 39">
            <a:extLst>
              <a:ext uri="{FF2B5EF4-FFF2-40B4-BE49-F238E27FC236}">
                <a16:creationId xmlns:a16="http://schemas.microsoft.com/office/drawing/2014/main" id="{5C7A78E6-576B-A546-B7BB-B390C7BE0C30}"/>
              </a:ext>
            </a:extLst>
          </p:cNvPr>
          <p:cNvSpPr/>
          <p:nvPr/>
        </p:nvSpPr>
        <p:spPr>
          <a:xfrm rot="20452753">
            <a:off x="4811796" y="2981001"/>
            <a:ext cx="807256" cy="494719"/>
          </a:xfrm>
          <a:prstGeom prst="irregularSeal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Sehne 40">
            <a:extLst>
              <a:ext uri="{FF2B5EF4-FFF2-40B4-BE49-F238E27FC236}">
                <a16:creationId xmlns:a16="http://schemas.microsoft.com/office/drawing/2014/main" id="{2B65C034-C646-CE42-88E4-804C9922CEA4}"/>
              </a:ext>
            </a:extLst>
          </p:cNvPr>
          <p:cNvSpPr/>
          <p:nvPr/>
        </p:nvSpPr>
        <p:spPr>
          <a:xfrm rot="5400000">
            <a:off x="5805000" y="4079655"/>
            <a:ext cx="1331556" cy="997408"/>
          </a:xfrm>
          <a:prstGeom prst="chord">
            <a:avLst>
              <a:gd name="adj1" fmla="val 5349441"/>
              <a:gd name="adj2" fmla="val 16251479"/>
            </a:avLst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16">
            <a:extLst>
              <a:ext uri="{FF2B5EF4-FFF2-40B4-BE49-F238E27FC236}">
                <a16:creationId xmlns:a16="http://schemas.microsoft.com/office/drawing/2014/main" id="{A20CCA72-5D35-324C-A040-4E633A05E931}"/>
              </a:ext>
            </a:extLst>
          </p:cNvPr>
          <p:cNvSpPr/>
          <p:nvPr/>
        </p:nvSpPr>
        <p:spPr>
          <a:xfrm>
            <a:off x="6177513" y="3150582"/>
            <a:ext cx="581159" cy="834231"/>
          </a:xfrm>
          <a:prstGeom prst="ellipse">
            <a:avLst/>
          </a:prstGeom>
          <a:solidFill>
            <a:srgbClr val="D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Mond 42">
            <a:extLst>
              <a:ext uri="{FF2B5EF4-FFF2-40B4-BE49-F238E27FC236}">
                <a16:creationId xmlns:a16="http://schemas.microsoft.com/office/drawing/2014/main" id="{383BE571-442D-684D-B4AD-E57BAA9058B1}"/>
              </a:ext>
            </a:extLst>
          </p:cNvPr>
          <p:cNvSpPr/>
          <p:nvPr/>
        </p:nvSpPr>
        <p:spPr>
          <a:xfrm rot="5400000">
            <a:off x="6044312" y="3134444"/>
            <a:ext cx="843019" cy="8567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869" y="4244882"/>
            <a:ext cx="149797" cy="178020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875" y="4244882"/>
            <a:ext cx="149797" cy="17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75905" y="1060532"/>
            <a:ext cx="9234131" cy="4805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2000" b="1" u="sng" dirty="0">
                <a:solidFill>
                  <a:srgbClr val="000000"/>
                </a:solidFill>
              </a:rPr>
              <a:t>Zusammengefasst aus Satzung und Richtlinie:</a:t>
            </a:r>
          </a:p>
          <a:p>
            <a:pPr>
              <a:buClr>
                <a:srgbClr val="C00000"/>
              </a:buClr>
            </a:pPr>
            <a:endParaRPr lang="de-DE" sz="2000" b="1" u="sng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Information der Mitglieder, Durchführung von Sitzungen und Versammlungen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Mitgliederansprache und –Bindung; Überprüfung der Beitragszahlung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Begleitung von BR, JAV, SBV und AR Wahlen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Verteilung von Infomaterial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/>
              <a:t>Unterstützung des Bezirks; Mitwirkung in weiteren Gremien</a:t>
            </a:r>
            <a:endParaRPr lang="de-DE" sz="20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Durchführung von Bildungsmaßnahmen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Information des Bezirkes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Entsende und Vorschlagsrechte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2000" dirty="0">
                <a:solidFill>
                  <a:srgbClr val="000000"/>
                </a:solidFill>
              </a:rPr>
              <a:t>Tarifarbeit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386DCA-7E68-CA48-A946-52952061865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AUFGABEN der Vertrauensperson</a:t>
            </a:r>
          </a:p>
        </p:txBody>
      </p:sp>
    </p:spTree>
    <p:extLst>
      <p:ext uri="{BB962C8B-B14F-4D97-AF65-F5344CB8AC3E}">
        <p14:creationId xmlns:p14="http://schemas.microsoft.com/office/powerpoint/2010/main" val="162267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453B5C5B-F3C5-F844-9586-EDE3D9CBE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636"/>
            <a:ext cx="6302644" cy="5255964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6699562" y="1308114"/>
            <a:ext cx="4852658" cy="90184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Delegierten zur Bezirksdelegiertenkonferenz</a:t>
            </a:r>
          </a:p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Tarifkommissionsmitglieder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698092" y="2694284"/>
            <a:ext cx="4852658" cy="14638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Delegierte zur Landesbezirksdelegiertenkonferenz</a:t>
            </a:r>
          </a:p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 besetzende Gremien (Bezirksvorstand, Beirat, Kommissionen)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698092" y="4433168"/>
            <a:ext cx="4852658" cy="903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Bezirksdelegiertenkonferenz</a:t>
            </a:r>
          </a:p>
          <a:p>
            <a:r>
              <a:rPr lang="de-DE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(Darüber zum Landesbezirk </a:t>
            </a:r>
            <a:r>
              <a:rPr lang="de-DE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 </a:t>
            </a:r>
            <a:r>
              <a:rPr lang="de-DE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Kongress)</a:t>
            </a:r>
          </a:p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Tarifkommissionen</a:t>
            </a:r>
            <a:endParaRPr lang="de-DE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Inhaltsplatzhalter 3">
            <a:extLst>
              <a:ext uri="{FF2B5EF4-FFF2-40B4-BE49-F238E27FC236}">
                <a16:creationId xmlns:a16="http://schemas.microsoft.com/office/drawing/2014/main" id="{EB5A6931-CC7C-5548-A3D7-1F00F534746E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Gestaltung in der IG BCE</a:t>
            </a:r>
          </a:p>
        </p:txBody>
      </p:sp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B37C88E4-C43C-5D4F-9D5A-04B0CE7B0613}"/>
              </a:ext>
            </a:extLst>
          </p:cNvPr>
          <p:cNvSpPr/>
          <p:nvPr/>
        </p:nvSpPr>
        <p:spPr>
          <a:xfrm>
            <a:off x="3639492" y="1357273"/>
            <a:ext cx="2933323" cy="69018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Wahl von …</a:t>
            </a:r>
          </a:p>
        </p:txBody>
      </p:sp>
      <p:sp>
        <p:nvSpPr>
          <p:cNvPr id="12" name="Pfeil nach rechts 11">
            <a:extLst>
              <a:ext uri="{FF2B5EF4-FFF2-40B4-BE49-F238E27FC236}">
                <a16:creationId xmlns:a16="http://schemas.microsoft.com/office/drawing/2014/main" id="{3AD39F48-7898-BC41-900D-AFE413241D43}"/>
              </a:ext>
            </a:extLst>
          </p:cNvPr>
          <p:cNvSpPr/>
          <p:nvPr/>
        </p:nvSpPr>
        <p:spPr>
          <a:xfrm>
            <a:off x="3628933" y="2736051"/>
            <a:ext cx="2933323" cy="69018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Vorschlag für …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Pfeil nach rechts 12">
            <a:extLst>
              <a:ext uri="{FF2B5EF4-FFF2-40B4-BE49-F238E27FC236}">
                <a16:creationId xmlns:a16="http://schemas.microsoft.com/office/drawing/2014/main" id="{B84DEAC4-8E3C-CE45-9E0B-FE4D26193914}"/>
              </a:ext>
            </a:extLst>
          </p:cNvPr>
          <p:cNvSpPr/>
          <p:nvPr/>
        </p:nvSpPr>
        <p:spPr>
          <a:xfrm>
            <a:off x="3627426" y="4427534"/>
            <a:ext cx="2933323" cy="690182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Anträge an …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8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3945491" y="3785184"/>
            <a:ext cx="3456384" cy="8400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4502754" y="3875581"/>
            <a:ext cx="2311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Rechtliche Möglichkeiten</a:t>
            </a:r>
          </a:p>
          <a:p>
            <a:pPr algn="ctr"/>
            <a:r>
              <a:rPr lang="de-DE" sz="1400" b="1" dirty="0"/>
              <a:t>zur Beteiligung der VL in der BR- Arbeit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34070" y="4891394"/>
            <a:ext cx="275863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de-DE" sz="1200" dirty="0"/>
              <a:t>Information für und von AN:</a:t>
            </a:r>
          </a:p>
          <a:p>
            <a:pPr algn="r"/>
            <a:r>
              <a:rPr lang="de-DE" sz="1200" dirty="0"/>
              <a:t>Infoblätter, Intranet, Schwarzes Brett</a:t>
            </a:r>
          </a:p>
          <a:p>
            <a:pPr algn="r"/>
            <a:r>
              <a:rPr lang="de-DE" sz="1200" i="1" dirty="0" smtClean="0"/>
              <a:t>Nutzung durch VL </a:t>
            </a:r>
            <a:r>
              <a:rPr lang="de-DE" sz="1200" dirty="0" smtClean="0"/>
              <a:t>§40 </a:t>
            </a:r>
            <a:r>
              <a:rPr lang="de-DE" sz="1200" dirty="0"/>
              <a:t>Abs.2 BetrVG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038894" y="2047315"/>
            <a:ext cx="523893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sz="1200" dirty="0"/>
              <a:t>AN kann BR-Sprechstunde wahrnehmen und sich jederzeit beraten lassen</a:t>
            </a:r>
          </a:p>
          <a:p>
            <a:pPr algn="ctr"/>
            <a:r>
              <a:rPr lang="de-DE" sz="1200" i="1" dirty="0"/>
              <a:t>VL können diese nutzen um während der Arbeitszeit den BR</a:t>
            </a:r>
          </a:p>
          <a:p>
            <a:pPr algn="ctr"/>
            <a:r>
              <a:rPr lang="de-DE" sz="1200" i="1" dirty="0"/>
              <a:t>über Probleme und Anliegen zu informieren</a:t>
            </a:r>
            <a:r>
              <a:rPr lang="de-DE" sz="1200" dirty="0"/>
              <a:t> §39 BetrVG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959138" y="2970709"/>
            <a:ext cx="368793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1200" dirty="0"/>
              <a:t>Einbeziehen sachkundiger AN </a:t>
            </a:r>
            <a:r>
              <a:rPr lang="de-DE" sz="1200" dirty="0" smtClean="0"/>
              <a:t>als </a:t>
            </a:r>
            <a:r>
              <a:rPr lang="de-DE" sz="1200" dirty="0"/>
              <a:t>Auskunftsperson </a:t>
            </a:r>
            <a:endParaRPr lang="de-DE" sz="1200" dirty="0" smtClean="0"/>
          </a:p>
          <a:p>
            <a:r>
              <a:rPr lang="de-DE" sz="1200" i="1" dirty="0" smtClean="0"/>
              <a:t>VL als sachkundige Arbeitsnehmer</a:t>
            </a:r>
          </a:p>
          <a:p>
            <a:r>
              <a:rPr lang="de-DE" sz="1200" dirty="0" smtClean="0"/>
              <a:t>§80 </a:t>
            </a:r>
            <a:r>
              <a:rPr lang="de-DE" sz="1200" dirty="0"/>
              <a:t>Abs.2 BetrVG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959138" y="3875581"/>
            <a:ext cx="251338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1200" dirty="0"/>
              <a:t>BR-Ausschüsse mit Einbindung </a:t>
            </a:r>
          </a:p>
          <a:p>
            <a:r>
              <a:rPr lang="de-DE" sz="1200" dirty="0"/>
              <a:t>des sachkundigen AN</a:t>
            </a:r>
          </a:p>
          <a:p>
            <a:r>
              <a:rPr lang="de-DE" sz="1200" dirty="0"/>
              <a:t>§28 in Verbindung mit §80 BetrVG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959138" y="4781683"/>
            <a:ext cx="240803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1200" dirty="0"/>
              <a:t>BR kann Aufgaben auf </a:t>
            </a:r>
          </a:p>
          <a:p>
            <a:r>
              <a:rPr lang="de-DE" sz="1200" dirty="0"/>
              <a:t>arbeitsorganisatorische Gruppen</a:t>
            </a:r>
          </a:p>
          <a:p>
            <a:r>
              <a:rPr lang="de-DE" sz="1200" dirty="0"/>
              <a:t>übertragen §28a BetrVG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12881" y="3886500"/>
            <a:ext cx="337534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de-DE" sz="1200" dirty="0"/>
              <a:t>AN können Themen für BR </a:t>
            </a:r>
            <a:r>
              <a:rPr lang="de-DE" sz="1200" dirty="0" smtClean="0"/>
              <a:t>vorschlagen</a:t>
            </a:r>
          </a:p>
          <a:p>
            <a:pPr algn="r"/>
            <a:r>
              <a:rPr lang="de-DE" sz="1200" i="1" dirty="0" smtClean="0"/>
              <a:t>Themen können durch VL eingebracht werden</a:t>
            </a:r>
          </a:p>
          <a:p>
            <a:pPr algn="r"/>
            <a:r>
              <a:rPr lang="de-DE" sz="1200" dirty="0" smtClean="0"/>
              <a:t>§86a </a:t>
            </a:r>
            <a:r>
              <a:rPr lang="de-DE" sz="1200" dirty="0"/>
              <a:t>BetrVG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05338" y="5624430"/>
            <a:ext cx="312136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sz="1200" dirty="0"/>
              <a:t>Informationsaustausch mit Belegschaft auf </a:t>
            </a:r>
          </a:p>
          <a:p>
            <a:pPr algn="ctr"/>
            <a:r>
              <a:rPr lang="de-DE" sz="1200" dirty="0"/>
              <a:t>Betriebs- </a:t>
            </a:r>
            <a:r>
              <a:rPr lang="de-DE" sz="1200" dirty="0" smtClean="0"/>
              <a:t>Abteilungsversammlungen</a:t>
            </a:r>
          </a:p>
          <a:p>
            <a:pPr algn="ctr"/>
            <a:r>
              <a:rPr lang="de-DE" sz="1200" i="1" dirty="0" smtClean="0"/>
              <a:t>VL aktiv einplanen </a:t>
            </a:r>
            <a:r>
              <a:rPr lang="de-DE" sz="1200" dirty="0"/>
              <a:t>§43 BetrVG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16601" y="2969479"/>
            <a:ext cx="287610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de-DE" sz="1200" dirty="0"/>
              <a:t>Anträge auf </a:t>
            </a:r>
            <a:r>
              <a:rPr lang="de-DE" sz="1200" dirty="0" smtClean="0"/>
              <a:t>Betriebs- und </a:t>
            </a:r>
          </a:p>
          <a:p>
            <a:pPr algn="r"/>
            <a:r>
              <a:rPr lang="de-DE" sz="1200" dirty="0" smtClean="0"/>
              <a:t>Abteilungsversammlungen Unterbreiten</a:t>
            </a:r>
          </a:p>
          <a:p>
            <a:pPr algn="r"/>
            <a:r>
              <a:rPr lang="de-DE" sz="1200" i="1" dirty="0" smtClean="0"/>
              <a:t>VL als Antragssteller </a:t>
            </a:r>
            <a:r>
              <a:rPr lang="de-DE" sz="1200" dirty="0"/>
              <a:t>§45 S2 BetrVG</a:t>
            </a:r>
          </a:p>
        </p:txBody>
      </p:sp>
      <p:cxnSp>
        <p:nvCxnSpPr>
          <p:cNvPr id="36" name="Gerade Verbindung mit Pfeil 35"/>
          <p:cNvCxnSpPr>
            <a:stCxn id="12" idx="0"/>
            <a:endCxn id="23" idx="2"/>
          </p:cNvCxnSpPr>
          <p:nvPr/>
        </p:nvCxnSpPr>
        <p:spPr>
          <a:xfrm flipH="1" flipV="1">
            <a:off x="5658362" y="2693646"/>
            <a:ext cx="15321" cy="1091538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2" idx="1"/>
            <a:endCxn id="31" idx="3"/>
          </p:cNvCxnSpPr>
          <p:nvPr/>
        </p:nvCxnSpPr>
        <p:spPr>
          <a:xfrm flipH="1" flipV="1">
            <a:off x="3392709" y="3292645"/>
            <a:ext cx="1058958" cy="61556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12" idx="4"/>
            <a:endCxn id="30" idx="0"/>
          </p:cNvCxnSpPr>
          <p:nvPr/>
        </p:nvCxnSpPr>
        <p:spPr>
          <a:xfrm flipH="1">
            <a:off x="5666022" y="4625225"/>
            <a:ext cx="7661" cy="99920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12" idx="2"/>
            <a:endCxn id="27" idx="3"/>
          </p:cNvCxnSpPr>
          <p:nvPr/>
        </p:nvCxnSpPr>
        <p:spPr>
          <a:xfrm flipH="1">
            <a:off x="3388228" y="4205205"/>
            <a:ext cx="557263" cy="446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12" idx="3"/>
            <a:endCxn id="22" idx="3"/>
          </p:cNvCxnSpPr>
          <p:nvPr/>
        </p:nvCxnSpPr>
        <p:spPr>
          <a:xfrm flipH="1">
            <a:off x="3392709" y="4502204"/>
            <a:ext cx="1058958" cy="712356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12" idx="5"/>
            <a:endCxn id="26" idx="1"/>
          </p:cNvCxnSpPr>
          <p:nvPr/>
        </p:nvCxnSpPr>
        <p:spPr>
          <a:xfrm>
            <a:off x="6895699" y="4502204"/>
            <a:ext cx="1063439" cy="60264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stCxn id="12" idx="7"/>
            <a:endCxn id="24" idx="1"/>
          </p:cNvCxnSpPr>
          <p:nvPr/>
        </p:nvCxnSpPr>
        <p:spPr>
          <a:xfrm flipV="1">
            <a:off x="6895699" y="3293875"/>
            <a:ext cx="1063439" cy="61433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12" idx="6"/>
            <a:endCxn id="25" idx="1"/>
          </p:cNvCxnSpPr>
          <p:nvPr/>
        </p:nvCxnSpPr>
        <p:spPr>
          <a:xfrm flipV="1">
            <a:off x="7401875" y="4198747"/>
            <a:ext cx="557263" cy="6458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nhaltsplatzhalter 3">
            <a:extLst>
              <a:ext uri="{FF2B5EF4-FFF2-40B4-BE49-F238E27FC236}">
                <a16:creationId xmlns:a16="http://schemas.microsoft.com/office/drawing/2014/main" id="{6F190DAC-853A-234C-BED9-494D5A8DEA52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VL- </a:t>
            </a:r>
            <a:r>
              <a:rPr lang="de-DE" dirty="0" smtClean="0"/>
              <a:t>Arbeit für die BR- Arbeit nutzen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7ACA8F0-3B96-264C-87EE-5F8FD08BEDE9}"/>
              </a:ext>
            </a:extLst>
          </p:cNvPr>
          <p:cNvSpPr txBox="1"/>
          <p:nvPr/>
        </p:nvSpPr>
        <p:spPr>
          <a:xfrm>
            <a:off x="470775" y="1295480"/>
            <a:ext cx="9154040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de-DE" sz="2200" b="1" dirty="0">
                <a:solidFill>
                  <a:prstClr val="black"/>
                </a:solidFill>
                <a:latin typeface="+mj-lt"/>
                <a:cs typeface="Calibri" panose="020F0502020204030204" pitchFamily="34" charset="0"/>
              </a:rPr>
              <a:t>Zusammenspiel Vertrauensleute und BR</a:t>
            </a:r>
          </a:p>
        </p:txBody>
      </p:sp>
    </p:spTree>
    <p:extLst>
      <p:ext uri="{BB962C8B-B14F-4D97-AF65-F5344CB8AC3E}">
        <p14:creationId xmlns:p14="http://schemas.microsoft.com/office/powerpoint/2010/main" val="19033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7">
            <a:extLst>
              <a:ext uri="{FF2B5EF4-FFF2-40B4-BE49-F238E27FC236}">
                <a16:creationId xmlns:a16="http://schemas.microsoft.com/office/drawing/2014/main" id="{45778B51-60D5-4FFB-9EE8-74C019C5C3AC}"/>
              </a:ext>
            </a:extLst>
          </p:cNvPr>
          <p:cNvSpPr txBox="1">
            <a:spLocks/>
          </p:cNvSpPr>
          <p:nvPr/>
        </p:nvSpPr>
        <p:spPr>
          <a:xfrm>
            <a:off x="784311" y="1968428"/>
            <a:ext cx="7709538" cy="1682290"/>
          </a:xfrm>
          <a:prstGeom prst="rect">
            <a:avLst/>
          </a:prstGeom>
        </p:spPr>
        <p:txBody>
          <a:bodyPr wrap="square" lIns="205199" tIns="86400" rIns="291600" bIns="25200"/>
          <a:lstStyle>
            <a:lvl1pPr marL="0" indent="0" algn="l" defTabSz="742950" rtl="0" eaLnBrk="1" fontAlgn="base" hangingPunct="1">
              <a:lnSpc>
                <a:spcPct val="90000"/>
              </a:lnSpc>
              <a:spcBef>
                <a:spcPts val="813"/>
              </a:spcBef>
              <a:spcAft>
                <a:spcPct val="0"/>
              </a:spcAft>
              <a:buFont typeface="Arial" panose="020B0604020202020204" pitchFamily="34" charset="0"/>
              <a:buNone/>
              <a:defRPr sz="341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Ihre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Aufmerksamkeit</a:t>
            </a:r>
          </a:p>
        </p:txBody>
      </p:sp>
    </p:spTree>
    <p:extLst>
      <p:ext uri="{BB962C8B-B14F-4D97-AF65-F5344CB8AC3E}">
        <p14:creationId xmlns:p14="http://schemas.microsoft.com/office/powerpoint/2010/main" val="405071250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se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67755D9C-6154-1149-B625-BC211ED9ED43}" vid="{BF21C995-1C48-A945-85B6-ABF1FC317808}"/>
    </a:ext>
  </a:extLst>
</a:theme>
</file>

<file path=ppt/theme/theme2.xml><?xml version="1.0" encoding="utf-8"?>
<a:theme xmlns:a="http://schemas.openxmlformats.org/drawingml/2006/main" name="1_Office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67755D9C-6154-1149-B625-BC211ED9ED43}" vid="{D35746A9-C611-3447-8D8B-0D74D8BC20CC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Coverseite</Template>
  <TotalTime>0</TotalTime>
  <Words>428</Words>
  <Application>Microsoft Office PowerPoint</Application>
  <PresentationFormat>Breitbild</PresentationFormat>
  <Paragraphs>133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TheSansB W5 Plain</vt:lpstr>
      <vt:lpstr>Wingdings</vt:lpstr>
      <vt:lpstr>Coverseite</vt:lpstr>
      <vt:lpstr>1_Office</vt:lpstr>
      <vt:lpstr>Die Vertrauensleute?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Drewes</dc:creator>
  <cp:lastModifiedBy>Michael Porschen</cp:lastModifiedBy>
  <cp:revision>16</cp:revision>
  <dcterms:created xsi:type="dcterms:W3CDTF">2019-09-17T11:53:36Z</dcterms:created>
  <dcterms:modified xsi:type="dcterms:W3CDTF">2019-12-13T04:03:48Z</dcterms:modified>
</cp:coreProperties>
</file>