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  <p:sldMasterId id="2147483652" r:id="rId2"/>
  </p:sldMasterIdLst>
  <p:notesMasterIdLst>
    <p:notesMasterId r:id="rId20"/>
  </p:notesMasterIdLst>
  <p:sldIdLst>
    <p:sldId id="304" r:id="rId3"/>
    <p:sldId id="301" r:id="rId4"/>
    <p:sldId id="292" r:id="rId5"/>
    <p:sldId id="305" r:id="rId6"/>
    <p:sldId id="306" r:id="rId7"/>
    <p:sldId id="307" r:id="rId8"/>
    <p:sldId id="308" r:id="rId9"/>
    <p:sldId id="309" r:id="rId10"/>
    <p:sldId id="310" r:id="rId11"/>
    <p:sldId id="312" r:id="rId12"/>
    <p:sldId id="313" r:id="rId13"/>
    <p:sldId id="314" r:id="rId14"/>
    <p:sldId id="315" r:id="rId15"/>
    <p:sldId id="316" r:id="rId16"/>
    <p:sldId id="311" r:id="rId17"/>
    <p:sldId id="317" r:id="rId18"/>
    <p:sldId id="318" r:id="rId1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74"/>
  </p:normalViewPr>
  <p:slideViewPr>
    <p:cSldViewPr snapToGrid="0" snapToObjects="1" showGuides="1">
      <p:cViewPr varScale="1">
        <p:scale>
          <a:sx n="116" d="100"/>
          <a:sy n="116" d="100"/>
        </p:scale>
        <p:origin x="102" y="54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C07E91-2FC5-43B0-A939-6D099CF3096C}" type="datetimeFigureOut">
              <a:rPr lang="de-DE" smtClean="0"/>
              <a:t>30.11.2020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94617B-946B-43D8-83CB-E3A85E54B8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1108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FC305D-2A93-464E-A6C3-94427D819A54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380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86392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C485F7-DD42-4597-8CFD-20302B61046C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381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56111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136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gleichhohes Bild nebeneinander (1: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3">
            <a:extLst>
              <a:ext uri="{FF2B5EF4-FFF2-40B4-BE49-F238E27FC236}">
                <a16:creationId xmlns:a16="http://schemas.microsoft.com/office/drawing/2014/main" id="{E07CA069-E52E-574F-874A-8B892B560CE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5272" y="1342800"/>
            <a:ext cx="5441162" cy="421473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031"/>
              </a:lnSpc>
              <a:spcBef>
                <a:spcPts val="0"/>
              </a:spcBef>
              <a:buClr>
                <a:srgbClr val="E30613"/>
              </a:buClr>
              <a:buSzPct val="90000"/>
              <a:buFontTx/>
              <a:buNone/>
              <a:defRPr sz="1600" baseline="0">
                <a:latin typeface="+mn-lt"/>
              </a:defRPr>
            </a:lvl1pPr>
            <a:lvl2pPr marL="0" indent="-342000">
              <a:lnSpc>
                <a:spcPts val="2031"/>
              </a:lnSpc>
              <a:spcBef>
                <a:spcPts val="0"/>
              </a:spcBef>
              <a:buClr>
                <a:srgbClr val="E30613"/>
              </a:buClr>
              <a:buSzPct val="90000"/>
              <a:buFont typeface="Wingdings" pitchFamily="2" charset="2"/>
              <a:buChar char="§"/>
              <a:defRPr sz="1600" baseline="0"/>
            </a:lvl2pPr>
            <a:lvl3pPr marL="815975" indent="-236538">
              <a:buClr>
                <a:srgbClr val="E30613"/>
              </a:buClr>
              <a:buFont typeface="Wingdings" pitchFamily="2" charset="2"/>
              <a:buChar char="§"/>
              <a:tabLst/>
              <a:defRPr sz="1600"/>
            </a:lvl3pPr>
            <a:lvl4pPr marL="852488" indent="-273050">
              <a:buClr>
                <a:srgbClr val="E30613"/>
              </a:buClr>
              <a:buFont typeface="Wingdings" pitchFamily="2" charset="2"/>
              <a:buChar char="§"/>
              <a:tabLst/>
              <a:defRPr sz="1600"/>
            </a:lvl4pPr>
            <a:lvl5pPr marL="852488" indent="-273050">
              <a:buClr>
                <a:srgbClr val="E30613"/>
              </a:buClr>
              <a:buFont typeface="Wingdings" pitchFamily="2" charset="2"/>
              <a:buChar char="§"/>
              <a:tabLst/>
              <a:defRPr sz="1600"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0"/>
            <a:endParaRPr lang="de-DE" dirty="0"/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Bildplatzhalter 3">
            <a:extLst>
              <a:ext uri="{FF2B5EF4-FFF2-40B4-BE49-F238E27FC236}">
                <a16:creationId xmlns:a16="http://schemas.microsoft.com/office/drawing/2014/main" id="{F64FE57E-E0E4-A847-982B-9ACEAFDC65E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67699" y="1342800"/>
            <a:ext cx="5095799" cy="4214736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dirty="0"/>
              <a:t>Bild</a:t>
            </a:r>
          </a:p>
        </p:txBody>
      </p:sp>
    </p:spTree>
    <p:extLst>
      <p:ext uri="{BB962C8B-B14F-4D97-AF65-F5344CB8AC3E}">
        <p14:creationId xmlns:p14="http://schemas.microsoft.com/office/powerpoint/2010/main" val="169988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7">
            <a:extLst>
              <a:ext uri="{FF2B5EF4-FFF2-40B4-BE49-F238E27FC236}">
                <a16:creationId xmlns:a16="http://schemas.microsoft.com/office/drawing/2014/main" id="{98A15900-622D-874D-93F6-B627E1B2A4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4" y="972590"/>
            <a:ext cx="11737571" cy="5394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7528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966362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8288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777805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482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überschrift (vor Kapitelbegin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7">
            <a:extLst>
              <a:ext uri="{FF2B5EF4-FFF2-40B4-BE49-F238E27FC236}">
                <a16:creationId xmlns:a16="http://schemas.microsoft.com/office/drawing/2014/main" id="{DCAF2EE6-8206-4817-85B6-E9E32C3F2F7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4" y="972590"/>
            <a:ext cx="11737571" cy="5394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Inhaltsplatzhalter 17">
            <a:extLst>
              <a:ext uri="{FF2B5EF4-FFF2-40B4-BE49-F238E27FC236}">
                <a16:creationId xmlns:a16="http://schemas.microsoft.com/office/drawing/2014/main" id="{4BE105AA-94C0-4D2B-8656-0AAB13BB8454}"/>
              </a:ext>
            </a:extLst>
          </p:cNvPr>
          <p:cNvSpPr txBox="1">
            <a:spLocks/>
          </p:cNvSpPr>
          <p:nvPr userDrawn="1"/>
        </p:nvSpPr>
        <p:spPr>
          <a:xfrm>
            <a:off x="784311" y="1968428"/>
            <a:ext cx="7709538" cy="1682290"/>
          </a:xfrm>
          <a:prstGeom prst="rect">
            <a:avLst/>
          </a:prstGeom>
        </p:spPr>
        <p:txBody>
          <a:bodyPr wrap="square" lIns="205199" tIns="86400" rIns="291600" bIns="25200"/>
          <a:lstStyle>
            <a:lvl1pPr marL="0" indent="0" algn="l" defTabSz="742950" rtl="0" eaLnBrk="1" fontAlgn="base" hangingPunct="1">
              <a:lnSpc>
                <a:spcPct val="90000"/>
              </a:lnSpc>
              <a:spcBef>
                <a:spcPts val="813"/>
              </a:spcBef>
              <a:spcAft>
                <a:spcPct val="0"/>
              </a:spcAft>
              <a:buFont typeface="Arial" panose="020B0604020202020204" pitchFamily="34" charset="0"/>
              <a:buNone/>
              <a:defRPr sz="3410" b="1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742950" rtl="0" eaLnBrk="1" fontAlgn="base" hangingPunct="1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None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742950" rtl="0" eaLnBrk="1" fontAlgn="base" hangingPunct="1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742950" rtl="0" eaLnBrk="1" fontAlgn="base" hangingPunct="1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742950" rtl="0" eaLnBrk="1" fontAlgn="base" hangingPunct="1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311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458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606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753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Trennfolie mit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Überschrift vor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Kapitelbeginn</a:t>
            </a:r>
          </a:p>
        </p:txBody>
      </p:sp>
    </p:spTree>
    <p:extLst>
      <p:ext uri="{BB962C8B-B14F-4D97-AF65-F5344CB8AC3E}">
        <p14:creationId xmlns:p14="http://schemas.microsoft.com/office/powerpoint/2010/main" val="927811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rvorzuhebende Botschaft / Kernsat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B1D9737-B8B0-4945-9977-2861F128582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94462" y="1929600"/>
            <a:ext cx="8467200" cy="1635011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3140" b="1" cap="all" baseline="0"/>
            </a:lvl1pPr>
            <a:lvl2pPr marL="0" indent="0" algn="ctr">
              <a:lnSpc>
                <a:spcPts val="2031"/>
              </a:lnSpc>
              <a:spcBef>
                <a:spcPts val="1463"/>
              </a:spcBef>
              <a:spcAft>
                <a:spcPts val="244"/>
              </a:spcAft>
              <a:buFontTx/>
              <a:buNone/>
              <a:defRPr sz="2280" baseline="30000"/>
            </a:lvl2pPr>
          </a:lstStyle>
          <a:p>
            <a:pPr lvl="0"/>
            <a:r>
              <a:rPr lang="de-DE" dirty="0"/>
              <a:t> besonders Hervorzuhebende Botschaft</a:t>
            </a:r>
          </a:p>
        </p:txBody>
      </p:sp>
      <p:sp>
        <p:nvSpPr>
          <p:cNvPr id="7" name="Textplatzhalter 3">
            <a:extLst>
              <a:ext uri="{FF2B5EF4-FFF2-40B4-BE49-F238E27FC236}">
                <a16:creationId xmlns:a16="http://schemas.microsoft.com/office/drawing/2014/main" id="{3B720B67-E6BC-7743-B6C5-4416119D007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94462" y="3600842"/>
            <a:ext cx="8467200" cy="1139064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ts val="3738"/>
              </a:lnSpc>
              <a:spcBef>
                <a:spcPts val="1463"/>
              </a:spcBef>
              <a:spcAft>
                <a:spcPts val="244"/>
              </a:spcAft>
              <a:buFontTx/>
              <a:buNone/>
              <a:defRPr sz="2280" b="0" cap="none" baseline="30000"/>
            </a:lvl1pPr>
            <a:lvl2pPr marL="0" indent="0" algn="ctr">
              <a:lnSpc>
                <a:spcPts val="2031"/>
              </a:lnSpc>
              <a:spcBef>
                <a:spcPts val="1463"/>
              </a:spcBef>
              <a:spcAft>
                <a:spcPts val="244"/>
              </a:spcAft>
              <a:buFontTx/>
              <a:buNone/>
              <a:defRPr sz="2280" baseline="30000"/>
            </a:lvl2pPr>
          </a:lstStyle>
          <a:p>
            <a:pPr lvl="0"/>
            <a:r>
              <a:rPr lang="de-DE" dirty="0"/>
              <a:t>Kurzerklärung</a:t>
            </a:r>
          </a:p>
        </p:txBody>
      </p:sp>
    </p:spTree>
    <p:extLst>
      <p:ext uri="{BB962C8B-B14F-4D97-AF65-F5344CB8AC3E}">
        <p14:creationId xmlns:p14="http://schemas.microsoft.com/office/powerpoint/2010/main" val="3736792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1 (Gesamtfoli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2C1CCBA-303A-084A-8FBA-BF32E6436DC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5265" y="1427164"/>
            <a:ext cx="10814859" cy="44416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r>
              <a:rPr lang="de-DE" dirty="0"/>
              <a:t>Bild durch Klicken auf Bildsymbol in der Mitte hinzufügen</a:t>
            </a:r>
          </a:p>
        </p:txBody>
      </p:sp>
    </p:spTree>
    <p:extLst>
      <p:ext uri="{BB962C8B-B14F-4D97-AF65-F5344CB8AC3E}">
        <p14:creationId xmlns:p14="http://schemas.microsoft.com/office/powerpoint/2010/main" val="136227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D6F9FF0-535D-E640-B8D8-A077AC41438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5272" y="1342800"/>
            <a:ext cx="10918226" cy="407044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031"/>
              </a:lnSpc>
              <a:spcBef>
                <a:spcPts val="0"/>
              </a:spcBef>
              <a:buClr>
                <a:srgbClr val="E30613"/>
              </a:buClr>
              <a:buSzPct val="90000"/>
              <a:buFontTx/>
              <a:buNone/>
              <a:defRPr sz="1600" baseline="0"/>
            </a:lvl1pPr>
            <a:lvl2pPr marL="0" indent="-341313">
              <a:lnSpc>
                <a:spcPts val="2031"/>
              </a:lnSpc>
              <a:spcBef>
                <a:spcPts val="0"/>
              </a:spcBef>
              <a:buClr>
                <a:srgbClr val="E30613"/>
              </a:buClr>
              <a:buSzPct val="90000"/>
              <a:buFont typeface="Wingdings" pitchFamily="2" charset="2"/>
              <a:buChar char="§"/>
              <a:tabLst>
                <a:tab pos="254000" algn="l"/>
              </a:tabLst>
              <a:defRPr sz="1600" baseline="0"/>
            </a:lvl2pPr>
            <a:lvl3pPr marL="542925" indent="0">
              <a:buClr>
                <a:srgbClr val="E30613"/>
              </a:buClr>
              <a:buFont typeface="Courier New" panose="02070309020205020404" pitchFamily="49" charset="0"/>
              <a:buNone/>
              <a:tabLst/>
              <a:defRPr sz="1600"/>
            </a:lvl3pPr>
            <a:lvl4pPr marL="579438" indent="0">
              <a:buClr>
                <a:srgbClr val="E30613"/>
              </a:buClr>
              <a:buNone/>
              <a:tabLst/>
              <a:defRPr sz="1600"/>
            </a:lvl4pPr>
            <a:lvl5pPr marL="579438" indent="0">
              <a:buClr>
                <a:srgbClr val="E30613"/>
              </a:buClr>
              <a:buFont typeface="Wingdings" pitchFamily="2" charset="2"/>
              <a:buNone/>
              <a:tabLst/>
              <a:defRPr sz="1600"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727422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Aufzählung (Nummer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3">
            <a:extLst>
              <a:ext uri="{FF2B5EF4-FFF2-40B4-BE49-F238E27FC236}">
                <a16:creationId xmlns:a16="http://schemas.microsoft.com/office/drawing/2014/main" id="{29D27B44-E0E3-B144-98CA-7C59EF1E729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5272" y="1342800"/>
            <a:ext cx="10918226" cy="4070448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ts val="2031"/>
              </a:lnSpc>
              <a:spcBef>
                <a:spcPts val="0"/>
              </a:spcBef>
              <a:buClr>
                <a:srgbClr val="E30613"/>
              </a:buClr>
              <a:buSzPct val="90000"/>
              <a:buFont typeface="+mj-lt"/>
              <a:buAutoNum type="arabicPeriod"/>
              <a:defRPr sz="1600" baseline="0"/>
            </a:lvl1pPr>
            <a:lvl2pPr marL="635000" indent="-273050">
              <a:lnSpc>
                <a:spcPts val="2031"/>
              </a:lnSpc>
              <a:spcBef>
                <a:spcPts val="0"/>
              </a:spcBef>
              <a:buClr>
                <a:srgbClr val="E30613"/>
              </a:buClr>
              <a:buSzPct val="90000"/>
              <a:buFont typeface="Wingdings" pitchFamily="2" charset="2"/>
              <a:buChar char="§"/>
              <a:tabLst/>
              <a:defRPr sz="1600" baseline="0"/>
            </a:lvl2pPr>
            <a:lvl3pPr marL="979488" indent="-309563">
              <a:buClr>
                <a:srgbClr val="E30613"/>
              </a:buClr>
              <a:buFont typeface="Wingdings" pitchFamily="2" charset="2"/>
              <a:buChar char="§"/>
              <a:tabLst/>
              <a:defRPr sz="1600"/>
            </a:lvl3pPr>
            <a:lvl4pPr marL="1250950" indent="-271463">
              <a:buClr>
                <a:srgbClr val="E30613"/>
              </a:buClr>
              <a:buFont typeface="Wingdings" pitchFamily="2" charset="2"/>
              <a:buChar char="§"/>
              <a:tabLst/>
              <a:defRPr sz="1600"/>
            </a:lvl4pPr>
            <a:lvl5pPr marL="1558925" indent="-307975">
              <a:buClr>
                <a:srgbClr val="E30613"/>
              </a:buClr>
              <a:buFont typeface="Wingdings" pitchFamily="2" charset="2"/>
              <a:buChar char="§"/>
              <a:tabLst/>
              <a:defRPr sz="1600"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741347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kleines Bild nebeneinander (1: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3">
            <a:extLst>
              <a:ext uri="{FF2B5EF4-FFF2-40B4-BE49-F238E27FC236}">
                <a16:creationId xmlns:a16="http://schemas.microsoft.com/office/drawing/2014/main" id="{DFDEEDF8-6A47-C046-9D4F-7606AAD9E62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743630" y="1342800"/>
            <a:ext cx="4619868" cy="2260800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lvl="0"/>
            <a:endParaRPr lang="de-DE" noProof="0" dirty="0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89802F73-7176-5A46-913B-A5E20F69AF3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47395" y="1343026"/>
            <a:ext cx="5821680" cy="43418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271463" indent="-254000">
              <a:buClr>
                <a:srgbClr val="E30613"/>
              </a:buClr>
              <a:buFont typeface="Wingdings" pitchFamily="2" charset="2"/>
              <a:buChar char="§"/>
              <a:tabLst/>
              <a:defRPr sz="1600"/>
            </a:lvl2pPr>
            <a:lvl3pPr marL="762000" indent="-273050">
              <a:buClr>
                <a:srgbClr val="E30613"/>
              </a:buClr>
              <a:buFont typeface="Wingdings" pitchFamily="2" charset="2"/>
              <a:buChar char="§"/>
              <a:tabLst/>
              <a:defRPr sz="1600"/>
            </a:lvl3pPr>
            <a:lvl4pPr marL="762000" indent="-219075">
              <a:buClr>
                <a:srgbClr val="E30613"/>
              </a:buClr>
              <a:buFont typeface="Wingdings" pitchFamily="2" charset="2"/>
              <a:buChar char="§"/>
              <a:tabLst/>
              <a:defRPr sz="1600"/>
            </a:lvl4pPr>
            <a:lvl5pPr marL="762000" indent="-273050">
              <a:buClr>
                <a:srgbClr val="E30613"/>
              </a:buClr>
              <a:buFont typeface="Wingdings" pitchFamily="2" charset="2"/>
              <a:buChar char="§"/>
              <a:tabLst/>
              <a:defRPr sz="1600"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592120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gleichhohes Bild nebeneinander (2: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2">
            <a:extLst>
              <a:ext uri="{FF2B5EF4-FFF2-40B4-BE49-F238E27FC236}">
                <a16:creationId xmlns:a16="http://schemas.microsoft.com/office/drawing/2014/main" id="{715D10B1-8E30-9D43-89EC-C16C8D1E769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47395" y="1343026"/>
            <a:ext cx="7172178" cy="4132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271463" indent="-254000">
              <a:buClr>
                <a:srgbClr val="E30613"/>
              </a:buClr>
              <a:buFont typeface="Wingdings" pitchFamily="2" charset="2"/>
              <a:buChar char="§"/>
              <a:tabLst/>
              <a:defRPr sz="1600"/>
            </a:lvl2pPr>
            <a:lvl3pPr marL="762000" indent="-273050">
              <a:buClr>
                <a:srgbClr val="E30613"/>
              </a:buClr>
              <a:buFont typeface="Wingdings" pitchFamily="2" charset="2"/>
              <a:buChar char="§"/>
              <a:tabLst/>
              <a:defRPr sz="1600"/>
            </a:lvl3pPr>
            <a:lvl4pPr marL="762000" indent="-219075">
              <a:buClr>
                <a:srgbClr val="E30613"/>
              </a:buClr>
              <a:buFont typeface="Wingdings" pitchFamily="2" charset="2"/>
              <a:buChar char="§"/>
              <a:tabLst/>
              <a:defRPr sz="1600"/>
            </a:lvl4pPr>
            <a:lvl5pPr marL="762000" indent="-273050">
              <a:buClr>
                <a:srgbClr val="E30613"/>
              </a:buClr>
              <a:buFont typeface="Wingdings" pitchFamily="2" charset="2"/>
              <a:buChar char="§"/>
              <a:tabLst/>
              <a:defRPr sz="1600"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2" name="Bildplatzhalter 3">
            <a:extLst>
              <a:ext uri="{FF2B5EF4-FFF2-40B4-BE49-F238E27FC236}">
                <a16:creationId xmlns:a16="http://schemas.microsoft.com/office/drawing/2014/main" id="{8D39312C-A399-0E48-BF34-0FC8263030E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095531" y="1343025"/>
            <a:ext cx="3267967" cy="4132800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lvl="0"/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617216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B539B1AA-3C97-4EC7-AB50-182A4D5A9F0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0617" y="215021"/>
            <a:ext cx="2462483" cy="705949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DE936411-8113-4648-9293-D85E5B5BD765}"/>
              </a:ext>
            </a:extLst>
          </p:cNvPr>
          <p:cNvSpPr txBox="1"/>
          <p:nvPr userDrawn="1"/>
        </p:nvSpPr>
        <p:spPr>
          <a:xfrm>
            <a:off x="5692831" y="6323098"/>
            <a:ext cx="57773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2FF486-52AA-4F8D-B512-3D8E26437D5D}" type="slidenum">
              <a:rPr lang="de-DE" sz="1200" b="1" smtClean="0">
                <a:latin typeface="Arial" panose="020B0604020202020204" pitchFamily="34" charset="0"/>
                <a:cs typeface="Arial" panose="020B0604020202020204" pitchFamily="34" charset="0"/>
              </a:rPr>
              <a:t>‹Nr.›</a:t>
            </a:fld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E7CA3B0-C4DA-4684-B124-71A1D6860443}"/>
              </a:ext>
            </a:extLst>
          </p:cNvPr>
          <p:cNvSpPr txBox="1"/>
          <p:nvPr userDrawn="1"/>
        </p:nvSpPr>
        <p:spPr>
          <a:xfrm>
            <a:off x="455813" y="6356350"/>
            <a:ext cx="57773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VB 3 Digitalisierung / Arbeit / Mitglieder</a:t>
            </a:r>
          </a:p>
        </p:txBody>
      </p:sp>
    </p:spTree>
    <p:extLst>
      <p:ext uri="{BB962C8B-B14F-4D97-AF65-F5344CB8AC3E}">
        <p14:creationId xmlns:p14="http://schemas.microsoft.com/office/powerpoint/2010/main" val="1222490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sldNum="0" hdr="0" ftr="0"/>
  <p:txStyles>
    <p:titleStyle>
      <a:lvl1pPr algn="l" defTabSz="7429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429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2pPr>
      <a:lvl3pPr algn="l" defTabSz="7429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3pPr>
      <a:lvl4pPr algn="l" defTabSz="7429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4pPr>
      <a:lvl5pPr algn="l" defTabSz="7429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429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429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429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429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5738" indent="-185738" algn="l" defTabSz="742950" rtl="0" eaLnBrk="1" fontAlgn="base" hangingPunct="1">
        <a:lnSpc>
          <a:spcPct val="90000"/>
        </a:lnSpc>
        <a:spcBef>
          <a:spcPts val="813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fontAlgn="base" hangingPunct="1">
        <a:lnSpc>
          <a:spcPct val="90000"/>
        </a:lnSpc>
        <a:spcBef>
          <a:spcPts val="400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fontAlgn="base" hangingPunct="1">
        <a:lnSpc>
          <a:spcPct val="90000"/>
        </a:lnSpc>
        <a:spcBef>
          <a:spcPts val="4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fontAlgn="base" hangingPunct="1">
        <a:lnSpc>
          <a:spcPct val="90000"/>
        </a:lnSpc>
        <a:spcBef>
          <a:spcPts val="4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fontAlgn="base" hangingPunct="1">
        <a:lnSpc>
          <a:spcPct val="90000"/>
        </a:lnSpc>
        <a:spcBef>
          <a:spcPts val="4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97EF716-33AB-374E-84E7-28DE290765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C939F4A8-BA30-4E79-9746-242D07CAEE9C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0617" y="215021"/>
            <a:ext cx="2462483" cy="705949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FAD5CAFF-A345-4EA7-A24D-6C27DDA119F0}"/>
              </a:ext>
            </a:extLst>
          </p:cNvPr>
          <p:cNvSpPr txBox="1"/>
          <p:nvPr userDrawn="1"/>
        </p:nvSpPr>
        <p:spPr>
          <a:xfrm>
            <a:off x="5692831" y="6323098"/>
            <a:ext cx="57773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2FF486-52AA-4F8D-B512-3D8E26437D5D}" type="slidenum">
              <a:rPr lang="de-DE" sz="1200" b="1" smtClean="0">
                <a:latin typeface="+mj-lt"/>
              </a:rPr>
              <a:t>‹Nr.›</a:t>
            </a:fld>
            <a:endParaRPr lang="de-DE" sz="1200" b="1" dirty="0">
              <a:latin typeface="+mj-lt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7B6F166-E84B-4FBE-80A1-736713B497D2}"/>
              </a:ext>
            </a:extLst>
          </p:cNvPr>
          <p:cNvSpPr txBox="1"/>
          <p:nvPr userDrawn="1"/>
        </p:nvSpPr>
        <p:spPr>
          <a:xfrm>
            <a:off x="455813" y="6356350"/>
            <a:ext cx="57773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VB 3 Digitalisierung / Arbeit / Mitglieder</a:t>
            </a:r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C23B33BA-8638-4CBD-A540-38D8DE68D2F8}"/>
              </a:ext>
            </a:extLst>
          </p:cNvPr>
          <p:cNvCxnSpPr/>
          <p:nvPr userDrawn="1"/>
        </p:nvCxnSpPr>
        <p:spPr>
          <a:xfrm>
            <a:off x="556953" y="6323098"/>
            <a:ext cx="108148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7385450E-8748-45A2-BA1C-CF87148302A0}"/>
              </a:ext>
            </a:extLst>
          </p:cNvPr>
          <p:cNvCxnSpPr/>
          <p:nvPr userDrawn="1"/>
        </p:nvCxnSpPr>
        <p:spPr>
          <a:xfrm>
            <a:off x="556953" y="977897"/>
            <a:ext cx="108148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4292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54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4" r:id="rId10"/>
    <p:sldLayoutId id="2147483682" r:id="rId11"/>
    <p:sldLayoutId id="2147483683" r:id="rId12"/>
    <p:sldLayoutId id="2147483684" r:id="rId13"/>
  </p:sldLayoutIdLst>
  <p:hf sldNum="0" hdr="0" ft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Clr>
          <a:srgbClr val="E30613"/>
        </a:buClr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Clr>
          <a:srgbClr val="E30613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Clr>
          <a:srgbClr val="E30613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Clr>
          <a:srgbClr val="E30613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Clr>
          <a:srgbClr val="E30613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0CDFB21-A7D7-4931-860D-2CE24C550D9F}"/>
              </a:ext>
            </a:extLst>
          </p:cNvPr>
          <p:cNvSpPr txBox="1">
            <a:spLocks/>
          </p:cNvSpPr>
          <p:nvPr/>
        </p:nvSpPr>
        <p:spPr>
          <a:xfrm>
            <a:off x="347968" y="2955600"/>
            <a:ext cx="6251815" cy="946800"/>
          </a:xfrm>
          <a:prstGeom prst="rect">
            <a:avLst/>
          </a:prstGeom>
        </p:spPr>
        <p:txBody>
          <a:bodyPr lIns="205199" tIns="176400" rIns="468000" bIns="43200"/>
          <a:lstStyle>
            <a:lvl1pPr marL="0" indent="0" algn="l" defTabSz="742950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360" kern="1200" baseline="30000">
                <a:solidFill>
                  <a:srgbClr val="E30613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742950" rtl="0" eaLnBrk="1" fontAlgn="base" hangingPunct="1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742950" rtl="0" eaLnBrk="1" fontAlgn="base" hangingPunct="1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742950" rtl="0" eaLnBrk="1" fontAlgn="base" hangingPunct="1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742950" rtl="0" eaLnBrk="1" fontAlgn="base" hangingPunct="1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Michael Porschen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VB 3 Abt. Arbeits- und Betriebspolitik / Ressort Vertrauensleute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Inhaltsplatzhalter 17">
            <a:extLst>
              <a:ext uri="{FF2B5EF4-FFF2-40B4-BE49-F238E27FC236}">
                <a16:creationId xmlns:a16="http://schemas.microsoft.com/office/drawing/2014/main" id="{82AF254D-DF4C-4BC5-95B0-229FD62F0882}"/>
              </a:ext>
            </a:extLst>
          </p:cNvPr>
          <p:cNvSpPr txBox="1">
            <a:spLocks/>
          </p:cNvSpPr>
          <p:nvPr/>
        </p:nvSpPr>
        <p:spPr>
          <a:xfrm>
            <a:off x="335424" y="1315878"/>
            <a:ext cx="7709538" cy="1682290"/>
          </a:xfrm>
          <a:prstGeom prst="rect">
            <a:avLst/>
          </a:prstGeom>
        </p:spPr>
        <p:txBody>
          <a:bodyPr wrap="square" lIns="205199" tIns="86400" rIns="291600" bIns="25200"/>
          <a:lstStyle>
            <a:lvl1pPr marL="0" indent="0" algn="l" defTabSz="742950" rtl="0" eaLnBrk="1" fontAlgn="base" hangingPunct="1">
              <a:lnSpc>
                <a:spcPct val="90000"/>
              </a:lnSpc>
              <a:spcBef>
                <a:spcPts val="813"/>
              </a:spcBef>
              <a:spcAft>
                <a:spcPct val="0"/>
              </a:spcAft>
              <a:buFont typeface="Arial" panose="020B0604020202020204" pitchFamily="34" charset="0"/>
              <a:buNone/>
              <a:defRPr sz="3410" b="1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742950" rtl="0" eaLnBrk="1" fontAlgn="base" hangingPunct="1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None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742950" rtl="0" eaLnBrk="1" fontAlgn="base" hangingPunct="1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742950" rtl="0" eaLnBrk="1" fontAlgn="base" hangingPunct="1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742950" rtl="0" eaLnBrk="1" fontAlgn="base" hangingPunct="1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311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458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606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753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VL- Update „Sitzungsgestaltung“</a:t>
            </a:r>
          </a:p>
        </p:txBody>
      </p:sp>
    </p:spTree>
    <p:extLst>
      <p:ext uri="{BB962C8B-B14F-4D97-AF65-F5344CB8AC3E}">
        <p14:creationId xmlns:p14="http://schemas.microsoft.com/office/powerpoint/2010/main" val="2457205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12" name="Rectangle 8"/>
          <p:cNvSpPr>
            <a:spLocks noChangeArrowheads="1"/>
          </p:cNvSpPr>
          <p:nvPr/>
        </p:nvSpPr>
        <p:spPr bwMode="auto">
          <a:xfrm>
            <a:off x="2640014" y="1773239"/>
            <a:ext cx="7056437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4313" name="Rectangle 9"/>
          <p:cNvSpPr>
            <a:spLocks noChangeArrowheads="1"/>
          </p:cNvSpPr>
          <p:nvPr/>
        </p:nvSpPr>
        <p:spPr bwMode="auto">
          <a:xfrm>
            <a:off x="2782889" y="1916113"/>
            <a:ext cx="6696075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3500"/>
              <a:t>Die Diskussion</a:t>
            </a:r>
          </a:p>
        </p:txBody>
      </p:sp>
      <p:pic>
        <p:nvPicPr>
          <p:cNvPr id="354315" name="Picture 11" descr="globalisierung_diskuss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276" y="2781300"/>
            <a:ext cx="5610225" cy="346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Inhaltsplatzhalter 3">
            <a:extLst>
              <a:ext uri="{FF2B5EF4-FFF2-40B4-BE49-F238E27FC236}">
                <a16:creationId xmlns:a16="http://schemas.microsoft.com/office/drawing/2014/main" id="{B2D40736-1185-4AC3-BFA7-89E13B2965E5}"/>
              </a:ext>
            </a:extLst>
          </p:cNvPr>
          <p:cNvSpPr txBox="1">
            <a:spLocks/>
          </p:cNvSpPr>
          <p:nvPr/>
        </p:nvSpPr>
        <p:spPr>
          <a:xfrm>
            <a:off x="424763" y="579905"/>
            <a:ext cx="9200052" cy="404949"/>
          </a:xfrm>
          <a:prstGeom prst="rect">
            <a:avLst/>
          </a:prstGeom>
        </p:spPr>
        <p:txBody>
          <a:bodyPr vert="horz" wrap="none" lIns="118800" tIns="86400" rIns="118800" bIns="25200" rtlCol="0" anchor="ctr" anchorCtr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E30613"/>
              </a:buClr>
              <a:buFontTx/>
              <a:buNone/>
              <a:defRPr sz="2110" b="1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VL Update „Sitzungsgestaltung“</a:t>
            </a:r>
          </a:p>
        </p:txBody>
      </p:sp>
    </p:spTree>
    <p:extLst>
      <p:ext uri="{BB962C8B-B14F-4D97-AF65-F5344CB8AC3E}">
        <p14:creationId xmlns:p14="http://schemas.microsoft.com/office/powerpoint/2010/main" val="800906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ChangeArrowheads="1"/>
          </p:cNvSpPr>
          <p:nvPr/>
        </p:nvSpPr>
        <p:spPr bwMode="auto">
          <a:xfrm>
            <a:off x="2208214" y="1484313"/>
            <a:ext cx="8535987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>
                <a:solidFill>
                  <a:schemeClr val="tx2"/>
                </a:solidFill>
                <a:latin typeface="Verdana" panose="020B0604030504040204" pitchFamily="34" charset="0"/>
              </a:rPr>
              <a:t>Planung einer Diskussion:</a:t>
            </a:r>
          </a:p>
          <a:p>
            <a:endParaRPr lang="de-DE" altLang="de-DE" sz="2000" b="1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chemeClr val="tx2"/>
                </a:solidFill>
                <a:latin typeface="Verdana" panose="020B0604030504040204" pitchFamily="34" charset="0"/>
                <a:sym typeface="Wingdings" panose="05000000000000000000" pitchFamily="2" charset="2"/>
              </a:rPr>
              <a:t>- </a:t>
            </a:r>
            <a:r>
              <a:rPr lang="de-DE" altLang="de-DE" sz="2000">
                <a:solidFill>
                  <a:schemeClr val="tx2"/>
                </a:solidFill>
                <a:latin typeface="Verdana" panose="020B0604030504040204" pitchFamily="34" charset="0"/>
              </a:rPr>
              <a:t>Welche Ziele will ich mit der Diskussion erreichen?</a:t>
            </a:r>
          </a:p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chemeClr val="tx2"/>
                </a:solidFill>
                <a:latin typeface="Verdana" panose="020B0604030504040204" pitchFamily="34" charset="0"/>
              </a:rPr>
              <a:t> (z.B. Meinungsbildung, Auseinandersetzung, Wissensaustausch, </a:t>
            </a:r>
          </a:p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chemeClr val="tx2"/>
                </a:solidFill>
                <a:latin typeface="Verdana" panose="020B0604030504040204" pitchFamily="34" charset="0"/>
              </a:rPr>
              <a:t>  Meinungsaustausch)</a:t>
            </a:r>
          </a:p>
          <a:p>
            <a:pPr>
              <a:lnSpc>
                <a:spcPct val="150000"/>
              </a:lnSpc>
            </a:pPr>
            <a:endParaRPr lang="de-DE" altLang="de-DE" sz="200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pPr>
              <a:buFontTx/>
              <a:buChar char="-"/>
            </a:pPr>
            <a:r>
              <a:rPr lang="de-DE" altLang="de-DE" sz="2000">
                <a:solidFill>
                  <a:schemeClr val="tx2"/>
                </a:solidFill>
                <a:latin typeface="Verdana" panose="020B0604030504040204" pitchFamily="34" charset="0"/>
              </a:rPr>
              <a:t>Welche Eingangsfrage stelle ich?</a:t>
            </a:r>
          </a:p>
          <a:p>
            <a:r>
              <a:rPr lang="de-DE" altLang="de-DE" sz="2000">
                <a:solidFill>
                  <a:schemeClr val="tx2"/>
                </a:solidFill>
                <a:latin typeface="Verdana" panose="020B0604030504040204" pitchFamily="34" charset="0"/>
              </a:rPr>
              <a:t>- Welche Thesen stelle ich auf?</a:t>
            </a:r>
          </a:p>
          <a:p>
            <a:r>
              <a:rPr lang="de-DE" altLang="de-DE" sz="2000">
                <a:solidFill>
                  <a:schemeClr val="tx2"/>
                </a:solidFill>
                <a:latin typeface="Verdana" panose="020B0604030504040204" pitchFamily="34" charset="0"/>
                <a:sym typeface="Wingdings" panose="05000000000000000000" pitchFamily="2" charset="2"/>
              </a:rPr>
              <a:t>   Diskussion vorher inhaltlich strukturieren</a:t>
            </a:r>
          </a:p>
          <a:p>
            <a:r>
              <a:rPr lang="de-DE" altLang="de-DE" sz="2000">
                <a:solidFill>
                  <a:schemeClr val="tx2"/>
                </a:solidFill>
                <a:latin typeface="Verdana" panose="020B0604030504040204" pitchFamily="34" charset="0"/>
                <a:sym typeface="Wingdings" panose="05000000000000000000" pitchFamily="2" charset="2"/>
              </a:rPr>
              <a:t>      und sich inhaltlich vorbereiten</a:t>
            </a:r>
          </a:p>
          <a:p>
            <a:endParaRPr lang="de-DE" altLang="de-DE" sz="2000">
              <a:solidFill>
                <a:schemeClr val="tx2"/>
              </a:solidFill>
              <a:latin typeface="Verdana" panose="020B0604030504040204" pitchFamily="34" charset="0"/>
              <a:sym typeface="Wingdings" panose="05000000000000000000" pitchFamily="2" charset="2"/>
            </a:endParaRPr>
          </a:p>
          <a:p>
            <a:r>
              <a:rPr lang="de-DE" altLang="de-DE" sz="2000">
                <a:solidFill>
                  <a:schemeClr val="tx2"/>
                </a:solidFill>
                <a:latin typeface="Verdana" panose="020B0604030504040204" pitchFamily="34" charset="0"/>
                <a:sym typeface="Wingdings" panose="05000000000000000000" pitchFamily="2" charset="2"/>
              </a:rPr>
              <a:t>- Wo und mit wem soll die Diskussion stattfinden?</a:t>
            </a:r>
          </a:p>
        </p:txBody>
      </p:sp>
      <p:pic>
        <p:nvPicPr>
          <p:cNvPr id="405507" name="Picture 3" descr="jugendlogo bildu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025" y="5949950"/>
            <a:ext cx="2160588" cy="44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2D40736-1185-4AC3-BFA7-89E13B2965E5}"/>
              </a:ext>
            </a:extLst>
          </p:cNvPr>
          <p:cNvSpPr txBox="1">
            <a:spLocks/>
          </p:cNvSpPr>
          <p:nvPr/>
        </p:nvSpPr>
        <p:spPr>
          <a:xfrm>
            <a:off x="424763" y="579905"/>
            <a:ext cx="9200052" cy="404949"/>
          </a:xfrm>
          <a:prstGeom prst="rect">
            <a:avLst/>
          </a:prstGeom>
        </p:spPr>
        <p:txBody>
          <a:bodyPr vert="horz" wrap="none" lIns="118800" tIns="86400" rIns="118800" bIns="25200" rtlCol="0" anchor="ctr" anchorCtr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E30613"/>
              </a:buClr>
              <a:buFontTx/>
              <a:buNone/>
              <a:defRPr sz="2110" b="1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VL Update „Sitzungsgestaltung“</a:t>
            </a:r>
          </a:p>
        </p:txBody>
      </p:sp>
    </p:spTree>
    <p:extLst>
      <p:ext uri="{BB962C8B-B14F-4D97-AF65-F5344CB8AC3E}">
        <p14:creationId xmlns:p14="http://schemas.microsoft.com/office/powerpoint/2010/main" val="3987782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6" name="Rectangle 4"/>
          <p:cNvSpPr>
            <a:spLocks noChangeArrowheads="1"/>
          </p:cNvSpPr>
          <p:nvPr/>
        </p:nvSpPr>
        <p:spPr bwMode="auto">
          <a:xfrm>
            <a:off x="2208214" y="1484313"/>
            <a:ext cx="7769225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>
                <a:solidFill>
                  <a:schemeClr val="tx2"/>
                </a:solidFill>
                <a:latin typeface="Verdana" panose="020B0604030504040204" pitchFamily="34" charset="0"/>
              </a:rPr>
              <a:t>Unmittelbar vor der Diskussion:</a:t>
            </a:r>
          </a:p>
          <a:p>
            <a:endParaRPr lang="de-DE" altLang="de-DE" sz="2000" b="1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de-DE" altLang="de-DE" sz="2000">
                <a:solidFill>
                  <a:schemeClr val="tx2"/>
                </a:solidFill>
                <a:latin typeface="Verdana" panose="020B0604030504040204" pitchFamily="34" charset="0"/>
                <a:sym typeface="Wingdings" panose="05000000000000000000" pitchFamily="2" charset="2"/>
              </a:rPr>
              <a:t>- Atmosphäre schaffen (Raum, Sitzordnung, Getränke etc.)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de-DE" altLang="de-DE" sz="2000">
                <a:solidFill>
                  <a:schemeClr val="tx2"/>
                </a:solidFill>
                <a:latin typeface="Verdana" panose="020B0604030504040204" pitchFamily="34" charset="0"/>
                <a:sym typeface="Wingdings" panose="05000000000000000000" pitchFamily="2" charset="2"/>
              </a:rPr>
              <a:t> Diskussionsregeln aufstellen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de-DE" altLang="de-DE" sz="2000">
                <a:solidFill>
                  <a:schemeClr val="tx2"/>
                </a:solidFill>
                <a:latin typeface="Verdana" panose="020B0604030504040204" pitchFamily="34" charset="0"/>
                <a:sym typeface="Wingdings" panose="05000000000000000000" pitchFamily="2" charset="2"/>
              </a:rPr>
              <a:t> Kurze Einführung geben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de-DE" altLang="de-DE" sz="2000">
                <a:solidFill>
                  <a:schemeClr val="tx2"/>
                </a:solidFill>
                <a:latin typeface="Verdana" panose="020B0604030504040204" pitchFamily="34" charset="0"/>
                <a:sym typeface="Wingdings" panose="05000000000000000000" pitchFamily="2" charset="2"/>
              </a:rPr>
              <a:t> (Worum geht es?)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de-DE" altLang="de-DE" sz="2000">
                <a:solidFill>
                  <a:schemeClr val="tx2"/>
                </a:solidFill>
                <a:latin typeface="Verdana" panose="020B0604030504040204" pitchFamily="34" charset="0"/>
                <a:sym typeface="Wingdings" panose="05000000000000000000" pitchFamily="2" charset="2"/>
              </a:rPr>
              <a:t> Diskussionsleitung deutlich machen</a:t>
            </a:r>
          </a:p>
        </p:txBody>
      </p:sp>
      <p:pic>
        <p:nvPicPr>
          <p:cNvPr id="392197" name="Picture 5" descr="jugendlogo bildu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025" y="5949950"/>
            <a:ext cx="2160588" cy="44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2D40736-1185-4AC3-BFA7-89E13B2965E5}"/>
              </a:ext>
            </a:extLst>
          </p:cNvPr>
          <p:cNvSpPr txBox="1">
            <a:spLocks/>
          </p:cNvSpPr>
          <p:nvPr/>
        </p:nvSpPr>
        <p:spPr>
          <a:xfrm>
            <a:off x="424763" y="579905"/>
            <a:ext cx="9200052" cy="404949"/>
          </a:xfrm>
          <a:prstGeom prst="rect">
            <a:avLst/>
          </a:prstGeom>
        </p:spPr>
        <p:txBody>
          <a:bodyPr vert="horz" wrap="none" lIns="118800" tIns="86400" rIns="118800" bIns="25200" rtlCol="0" anchor="ctr" anchorCtr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E30613"/>
              </a:buClr>
              <a:buFontTx/>
              <a:buNone/>
              <a:defRPr sz="2110" b="1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VL Update „Sitzungsgestaltung“</a:t>
            </a:r>
          </a:p>
        </p:txBody>
      </p:sp>
    </p:spTree>
    <p:extLst>
      <p:ext uri="{BB962C8B-B14F-4D97-AF65-F5344CB8AC3E}">
        <p14:creationId xmlns:p14="http://schemas.microsoft.com/office/powerpoint/2010/main" val="4045156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ChangeArrowheads="1"/>
          </p:cNvSpPr>
          <p:nvPr/>
        </p:nvSpPr>
        <p:spPr bwMode="auto">
          <a:xfrm>
            <a:off x="2063750" y="1268413"/>
            <a:ext cx="828040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algn="l" eaLnBrk="1" hangingPunct="1">
              <a:lnSpc>
                <a:spcPct val="120000"/>
              </a:lnSpc>
            </a:pPr>
            <a:r>
              <a:rPr lang="de-DE" altLang="de-DE" sz="2400" b="1">
                <a:latin typeface="Verdana" panose="020B0604030504040204" pitchFamily="34" charset="0"/>
              </a:rPr>
              <a:t>Wichtige Diskussionsregeln:</a:t>
            </a:r>
            <a:br>
              <a:rPr lang="de-DE" altLang="de-DE" sz="2400" b="1">
                <a:latin typeface="Verdana" panose="020B0604030504040204" pitchFamily="34" charset="0"/>
              </a:rPr>
            </a:br>
            <a:br>
              <a:rPr lang="de-DE" altLang="de-DE" sz="1200">
                <a:latin typeface="Verdana" panose="020B0604030504040204" pitchFamily="34" charset="0"/>
              </a:rPr>
            </a:br>
            <a:r>
              <a:rPr lang="de-DE" altLang="de-DE" sz="2400">
                <a:latin typeface="Verdana" panose="020B0604030504040204" pitchFamily="34" charset="0"/>
                <a:sym typeface="Wingdings" panose="05000000000000000000" pitchFamily="2" charset="2"/>
              </a:rPr>
              <a:t>- Beim Thema bleiben</a:t>
            </a:r>
            <a:br>
              <a:rPr lang="de-DE" altLang="de-DE" sz="2400">
                <a:latin typeface="Verdana" panose="020B0604030504040204" pitchFamily="34" charset="0"/>
                <a:sym typeface="Wingdings" panose="05000000000000000000" pitchFamily="2" charset="2"/>
              </a:rPr>
            </a:br>
            <a:r>
              <a:rPr lang="de-DE" altLang="de-DE" sz="2400">
                <a:latin typeface="Verdana" panose="020B0604030504040204" pitchFamily="34" charset="0"/>
                <a:sym typeface="Wingdings" panose="05000000000000000000" pitchFamily="2" charset="2"/>
              </a:rPr>
              <a:t>- Keine Killerphrasen</a:t>
            </a:r>
            <a:br>
              <a:rPr lang="de-DE" altLang="de-DE" sz="2400">
                <a:latin typeface="Verdana" panose="020B0604030504040204" pitchFamily="34" charset="0"/>
                <a:sym typeface="Wingdings" panose="05000000000000000000" pitchFamily="2" charset="2"/>
              </a:rPr>
            </a:br>
            <a:r>
              <a:rPr lang="de-DE" altLang="de-DE" sz="2400">
                <a:latin typeface="Verdana" panose="020B0604030504040204" pitchFamily="34" charset="0"/>
                <a:sym typeface="Wingdings" panose="05000000000000000000" pitchFamily="2" charset="2"/>
              </a:rPr>
              <a:t>- zuhören und ausreden lassen</a:t>
            </a:r>
            <a:br>
              <a:rPr lang="de-DE" altLang="de-DE" sz="2400">
                <a:latin typeface="Verdana" panose="020B0604030504040204" pitchFamily="34" charset="0"/>
                <a:sym typeface="Wingdings" panose="05000000000000000000" pitchFamily="2" charset="2"/>
              </a:rPr>
            </a:br>
            <a:r>
              <a:rPr lang="de-DE" altLang="de-DE" sz="2400">
                <a:latin typeface="Verdana" panose="020B0604030504040204" pitchFamily="34" charset="0"/>
                <a:sym typeface="Wingdings" panose="05000000000000000000" pitchFamily="2" charset="2"/>
              </a:rPr>
              <a:t>- Bei Nicht-Verstehen nachfragen</a:t>
            </a:r>
            <a:br>
              <a:rPr lang="de-DE" altLang="de-DE" sz="2400">
                <a:latin typeface="Verdana" panose="020B0604030504040204" pitchFamily="34" charset="0"/>
                <a:sym typeface="Wingdings" panose="05000000000000000000" pitchFamily="2" charset="2"/>
              </a:rPr>
            </a:br>
            <a:r>
              <a:rPr lang="de-DE" altLang="de-DE" sz="2400">
                <a:latin typeface="Verdana" panose="020B0604030504040204" pitchFamily="34" charset="0"/>
                <a:sym typeface="Wingdings" panose="05000000000000000000" pitchFamily="2" charset="2"/>
              </a:rPr>
              <a:t>- Keine Zwiegespräche</a:t>
            </a:r>
            <a:br>
              <a:rPr lang="de-DE" altLang="de-DE" sz="2400">
                <a:latin typeface="Verdana" panose="020B0604030504040204" pitchFamily="34" charset="0"/>
                <a:sym typeface="Wingdings" panose="05000000000000000000" pitchFamily="2" charset="2"/>
              </a:rPr>
            </a:br>
            <a:r>
              <a:rPr lang="de-DE" altLang="de-DE" sz="2400">
                <a:latin typeface="Verdana" panose="020B0604030504040204" pitchFamily="34" charset="0"/>
                <a:sym typeface="Wingdings" panose="05000000000000000000" pitchFamily="2" charset="2"/>
              </a:rPr>
              <a:t>- Sachlich bleiben</a:t>
            </a:r>
            <a:br>
              <a:rPr lang="de-DE" altLang="de-DE" sz="2400">
                <a:latin typeface="Verdana" panose="020B0604030504040204" pitchFamily="34" charset="0"/>
                <a:sym typeface="Wingdings" panose="05000000000000000000" pitchFamily="2" charset="2"/>
              </a:rPr>
            </a:br>
            <a:br>
              <a:rPr lang="de-DE" altLang="de-DE" sz="2400">
                <a:latin typeface="Verdana" panose="020B0604030504040204" pitchFamily="34" charset="0"/>
                <a:sym typeface="Wingdings" panose="05000000000000000000" pitchFamily="2" charset="2"/>
              </a:rPr>
            </a:br>
            <a:r>
              <a:rPr lang="de-DE" altLang="de-DE" sz="2400">
                <a:latin typeface="Verdana" panose="020B0604030504040204" pitchFamily="34" charset="0"/>
                <a:sym typeface="Wingdings" panose="05000000000000000000" pitchFamily="2" charset="2"/>
              </a:rPr>
              <a:t>Der Moderator ist der Wächter der Regeln!!!</a:t>
            </a:r>
          </a:p>
        </p:txBody>
      </p:sp>
      <p:sp>
        <p:nvSpPr>
          <p:cNvPr id="3" name="Inhaltsplatzhalter 3">
            <a:extLst>
              <a:ext uri="{FF2B5EF4-FFF2-40B4-BE49-F238E27FC236}">
                <a16:creationId xmlns:a16="http://schemas.microsoft.com/office/drawing/2014/main" id="{B2D40736-1185-4AC3-BFA7-89E13B2965E5}"/>
              </a:ext>
            </a:extLst>
          </p:cNvPr>
          <p:cNvSpPr txBox="1">
            <a:spLocks/>
          </p:cNvSpPr>
          <p:nvPr/>
        </p:nvSpPr>
        <p:spPr>
          <a:xfrm>
            <a:off x="424763" y="579905"/>
            <a:ext cx="9200052" cy="404949"/>
          </a:xfrm>
          <a:prstGeom prst="rect">
            <a:avLst/>
          </a:prstGeom>
        </p:spPr>
        <p:txBody>
          <a:bodyPr vert="horz" wrap="none" lIns="118800" tIns="86400" rIns="118800" bIns="25200" rtlCol="0" anchor="ctr" anchorCtr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E30613"/>
              </a:buClr>
              <a:buFontTx/>
              <a:buNone/>
              <a:defRPr sz="2110" b="1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VL Update „Sitzungsgestaltung“</a:t>
            </a:r>
          </a:p>
        </p:txBody>
      </p:sp>
    </p:spTree>
    <p:extLst>
      <p:ext uri="{BB962C8B-B14F-4D97-AF65-F5344CB8AC3E}">
        <p14:creationId xmlns:p14="http://schemas.microsoft.com/office/powerpoint/2010/main" val="2472562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ChangeArrowheads="1"/>
          </p:cNvSpPr>
          <p:nvPr/>
        </p:nvSpPr>
        <p:spPr bwMode="auto">
          <a:xfrm>
            <a:off x="2063750" y="1196976"/>
            <a:ext cx="8280400" cy="460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pPr algn="l" eaLnBrk="1" hangingPunct="1">
              <a:lnSpc>
                <a:spcPct val="140000"/>
              </a:lnSpc>
            </a:pPr>
            <a:r>
              <a:rPr lang="de-DE" altLang="de-DE" sz="2400" b="1">
                <a:latin typeface="Verdana" panose="020B0604030504040204" pitchFamily="34" charset="0"/>
              </a:rPr>
              <a:t>In der Diskussion:</a:t>
            </a:r>
            <a:br>
              <a:rPr lang="de-DE" altLang="de-DE" sz="2400" b="1">
                <a:latin typeface="Verdana" panose="020B0604030504040204" pitchFamily="34" charset="0"/>
              </a:rPr>
            </a:br>
            <a:br>
              <a:rPr lang="de-DE" altLang="de-DE" sz="2000">
                <a:latin typeface="Verdana" panose="020B0604030504040204" pitchFamily="34" charset="0"/>
              </a:rPr>
            </a:br>
            <a:r>
              <a:rPr lang="de-DE" altLang="de-DE" sz="2000">
                <a:latin typeface="Verdana" panose="020B0604030504040204" pitchFamily="34" charset="0"/>
              </a:rPr>
              <a:t>- Redeliste führen</a:t>
            </a:r>
            <a:br>
              <a:rPr lang="de-DE" altLang="de-DE" sz="2000">
                <a:latin typeface="Verdana" panose="020B0604030504040204" pitchFamily="34" charset="0"/>
              </a:rPr>
            </a:br>
            <a:r>
              <a:rPr lang="de-DE" altLang="de-DE" sz="2000">
                <a:latin typeface="Verdana" panose="020B0604030504040204" pitchFamily="34" charset="0"/>
              </a:rPr>
              <a:t>- Auf Zeit und Einhaltung der Regeln achten</a:t>
            </a:r>
            <a:br>
              <a:rPr lang="de-DE" altLang="de-DE" sz="2000">
                <a:latin typeface="Verdana" panose="020B0604030504040204" pitchFamily="34" charset="0"/>
              </a:rPr>
            </a:br>
            <a:r>
              <a:rPr lang="de-DE" altLang="de-DE" sz="2000">
                <a:latin typeface="Verdana" panose="020B0604030504040204" pitchFamily="34" charset="0"/>
              </a:rPr>
              <a:t>- zielorientiert moderieren</a:t>
            </a:r>
            <a:br>
              <a:rPr lang="de-DE" altLang="de-DE" sz="2000">
                <a:latin typeface="Verdana" panose="020B0604030504040204" pitchFamily="34" charset="0"/>
              </a:rPr>
            </a:br>
            <a:r>
              <a:rPr lang="de-DE" altLang="de-DE" sz="2000">
                <a:latin typeface="Verdana" panose="020B0604030504040204" pitchFamily="34" charset="0"/>
              </a:rPr>
              <a:t>- Zusammenfassungen geben (Dazu Notizen machen!)</a:t>
            </a:r>
            <a:br>
              <a:rPr lang="de-DE" altLang="de-DE" sz="2000">
                <a:latin typeface="Verdana" panose="020B0604030504040204" pitchFamily="34" charset="0"/>
              </a:rPr>
            </a:br>
            <a:r>
              <a:rPr lang="de-DE" altLang="de-DE" sz="2000">
                <a:latin typeface="Verdana" panose="020B0604030504040204" pitchFamily="34" charset="0"/>
              </a:rPr>
              <a:t>- Provokante Fragen stellen</a:t>
            </a:r>
            <a:br>
              <a:rPr lang="de-DE" altLang="de-DE" sz="2000">
                <a:latin typeface="Verdana" panose="020B0604030504040204" pitchFamily="34" charset="0"/>
              </a:rPr>
            </a:br>
            <a:r>
              <a:rPr lang="de-DE" altLang="de-DE" sz="2000">
                <a:latin typeface="Verdana" panose="020B0604030504040204" pitchFamily="34" charset="0"/>
              </a:rPr>
              <a:t>- Mit Beispielen anreichern</a:t>
            </a:r>
            <a:br>
              <a:rPr lang="de-DE" altLang="de-DE" sz="2000">
                <a:latin typeface="Verdana" panose="020B0604030504040204" pitchFamily="34" charset="0"/>
              </a:rPr>
            </a:br>
            <a:r>
              <a:rPr lang="de-DE" altLang="de-DE" sz="2000">
                <a:latin typeface="Verdana" panose="020B0604030504040204" pitchFamily="34" charset="0"/>
              </a:rPr>
              <a:t>- „Redselige“ freundlich bremsen</a:t>
            </a:r>
            <a:br>
              <a:rPr lang="de-DE" altLang="de-DE" sz="2000">
                <a:latin typeface="Verdana" panose="020B0604030504040204" pitchFamily="34" charset="0"/>
              </a:rPr>
            </a:br>
            <a:r>
              <a:rPr lang="de-DE" altLang="de-DE" sz="2000">
                <a:latin typeface="Verdana" panose="020B0604030504040204" pitchFamily="34" charset="0"/>
              </a:rPr>
              <a:t>- Breite Beteiligung fördern</a:t>
            </a:r>
            <a:br>
              <a:rPr lang="de-DE" altLang="de-DE" sz="2000">
                <a:latin typeface="Verdana" panose="020B0604030504040204" pitchFamily="34" charset="0"/>
              </a:rPr>
            </a:br>
            <a:r>
              <a:rPr lang="de-DE" altLang="de-DE" sz="2000">
                <a:latin typeface="Verdana" panose="020B0604030504040204" pitchFamily="34" charset="0"/>
              </a:rPr>
              <a:t>- Ende der Debatte ankündigen </a:t>
            </a:r>
            <a:r>
              <a:rPr lang="de-DE" altLang="de-DE" sz="2000">
                <a:latin typeface="Verdana" panose="020B0604030504040204" pitchFamily="34" charset="0"/>
                <a:sym typeface="Wingdings" panose="05000000000000000000" pitchFamily="2" charset="2"/>
              </a:rPr>
              <a:t> die Rednerliste schließen</a:t>
            </a:r>
            <a:endParaRPr lang="de-DE" altLang="de-DE" sz="2000">
              <a:latin typeface="Verdana" panose="020B0604030504040204" pitchFamily="34" charset="0"/>
            </a:endParaRPr>
          </a:p>
        </p:txBody>
      </p:sp>
      <p:pic>
        <p:nvPicPr>
          <p:cNvPr id="355331" name="Picture 3" descr="jugendlogo bildu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025" y="5949950"/>
            <a:ext cx="2160588" cy="44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2D40736-1185-4AC3-BFA7-89E13B2965E5}"/>
              </a:ext>
            </a:extLst>
          </p:cNvPr>
          <p:cNvSpPr txBox="1">
            <a:spLocks/>
          </p:cNvSpPr>
          <p:nvPr/>
        </p:nvSpPr>
        <p:spPr>
          <a:xfrm>
            <a:off x="424763" y="579905"/>
            <a:ext cx="9200052" cy="404949"/>
          </a:xfrm>
          <a:prstGeom prst="rect">
            <a:avLst/>
          </a:prstGeom>
        </p:spPr>
        <p:txBody>
          <a:bodyPr vert="horz" wrap="none" lIns="118800" tIns="86400" rIns="118800" bIns="25200" rtlCol="0" anchor="ctr" anchorCtr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E30613"/>
              </a:buClr>
              <a:buFontTx/>
              <a:buNone/>
              <a:defRPr sz="2110" b="1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VL Update „Sitzungsgestaltung“</a:t>
            </a:r>
          </a:p>
        </p:txBody>
      </p:sp>
    </p:spTree>
    <p:extLst>
      <p:ext uri="{BB962C8B-B14F-4D97-AF65-F5344CB8AC3E}">
        <p14:creationId xmlns:p14="http://schemas.microsoft.com/office/powerpoint/2010/main" val="3208397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5BAE2C48-B045-2E43-9B61-E61A2F91801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5272" y="1342799"/>
            <a:ext cx="10918226" cy="4700553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Beteiligung generieren: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Beteiligung muss von Anfang an gelebt werden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Bei der Themenfindung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Bei der Ausgestaltung der Sitzung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Beim Austausch in der Sitzung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endParaRPr lang="de-DE" sz="2400" dirty="0"/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Beteiligung kann nicht verordnet werden!</a:t>
            </a:r>
          </a:p>
          <a:p>
            <a:pPr marL="285750" lvl="1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Langsames Heranführen durch übertragen von Aufgaben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Vorbereitung einer Diskussion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Erstellung eines Inputs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/>
          </a:p>
        </p:txBody>
      </p:sp>
      <p:sp>
        <p:nvSpPr>
          <p:cNvPr id="6" name="Inhaltsplatzhalter 3">
            <a:extLst>
              <a:ext uri="{FF2B5EF4-FFF2-40B4-BE49-F238E27FC236}">
                <a16:creationId xmlns:a16="http://schemas.microsoft.com/office/drawing/2014/main" id="{B2D40736-1185-4AC3-BFA7-89E13B2965E5}"/>
              </a:ext>
            </a:extLst>
          </p:cNvPr>
          <p:cNvSpPr txBox="1">
            <a:spLocks/>
          </p:cNvSpPr>
          <p:nvPr/>
        </p:nvSpPr>
        <p:spPr>
          <a:xfrm>
            <a:off x="424763" y="579905"/>
            <a:ext cx="9200052" cy="404949"/>
          </a:xfrm>
          <a:prstGeom prst="rect">
            <a:avLst/>
          </a:prstGeom>
        </p:spPr>
        <p:txBody>
          <a:bodyPr vert="horz" wrap="none" lIns="118800" tIns="86400" rIns="118800" bIns="25200" rtlCol="0" anchor="ctr" anchorCtr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E30613"/>
              </a:buClr>
              <a:buFontTx/>
              <a:buNone/>
              <a:defRPr sz="2110" b="1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VL Update „Sitzungsgestaltung“</a:t>
            </a:r>
          </a:p>
        </p:txBody>
      </p:sp>
    </p:spTree>
    <p:extLst>
      <p:ext uri="{BB962C8B-B14F-4D97-AF65-F5344CB8AC3E}">
        <p14:creationId xmlns:p14="http://schemas.microsoft.com/office/powerpoint/2010/main" val="5617311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5BAE2C48-B045-2E43-9B61-E61A2F91801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5272" y="1342799"/>
            <a:ext cx="10918226" cy="4700553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Durch Themen beteiligen: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Bereichsberichte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Erfahrungsberichte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Inhaltlicher Schwerpunkt:</a:t>
            </a:r>
          </a:p>
          <a:p>
            <a:pPr marL="865188" lvl="4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200" dirty="0"/>
              <a:t>Arbeitsumfeld</a:t>
            </a:r>
          </a:p>
          <a:p>
            <a:pPr marL="865188" lvl="4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200" dirty="0"/>
              <a:t>Persönliches Umfeld</a:t>
            </a:r>
          </a:p>
          <a:p>
            <a:pPr marL="865188" lvl="4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200" dirty="0"/>
              <a:t>Emotionsthema</a:t>
            </a:r>
          </a:p>
          <a:p>
            <a:pPr marL="865188" lvl="4" indent="-285750">
              <a:lnSpc>
                <a:spcPct val="100000"/>
              </a:lnSpc>
              <a:buBlip>
                <a:blip r:embed="rId2"/>
              </a:buBlip>
            </a:pPr>
            <a:endParaRPr lang="de-DE" sz="2200" dirty="0"/>
          </a:p>
          <a:p>
            <a:pPr marL="285750" lvl="1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200" dirty="0"/>
              <a:t>Grundsätzlich eignet sich jedes Thema, das vorbereitet werden kann und für das sich jemand interessiert</a:t>
            </a:r>
          </a:p>
          <a:p>
            <a:pPr marL="865188" lvl="4" indent="-285750">
              <a:lnSpc>
                <a:spcPct val="100000"/>
              </a:lnSpc>
              <a:buBlip>
                <a:blip r:embed="rId2"/>
              </a:buBlip>
            </a:pPr>
            <a:endParaRPr lang="de-DE" sz="2200" dirty="0"/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endParaRPr lang="de-DE" sz="2600" dirty="0"/>
          </a:p>
          <a:p>
            <a:pPr>
              <a:lnSpc>
                <a:spcPct val="100000"/>
              </a:lnSpc>
            </a:pP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/>
          </a:p>
        </p:txBody>
      </p:sp>
      <p:sp>
        <p:nvSpPr>
          <p:cNvPr id="6" name="Inhaltsplatzhalter 3">
            <a:extLst>
              <a:ext uri="{FF2B5EF4-FFF2-40B4-BE49-F238E27FC236}">
                <a16:creationId xmlns:a16="http://schemas.microsoft.com/office/drawing/2014/main" id="{B2D40736-1185-4AC3-BFA7-89E13B2965E5}"/>
              </a:ext>
            </a:extLst>
          </p:cNvPr>
          <p:cNvSpPr txBox="1">
            <a:spLocks/>
          </p:cNvSpPr>
          <p:nvPr/>
        </p:nvSpPr>
        <p:spPr>
          <a:xfrm>
            <a:off x="424763" y="579905"/>
            <a:ext cx="9200052" cy="404949"/>
          </a:xfrm>
          <a:prstGeom prst="rect">
            <a:avLst/>
          </a:prstGeom>
        </p:spPr>
        <p:txBody>
          <a:bodyPr vert="horz" wrap="none" lIns="118800" tIns="86400" rIns="118800" bIns="25200" rtlCol="0" anchor="ctr" anchorCtr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E30613"/>
              </a:buClr>
              <a:buFontTx/>
              <a:buNone/>
              <a:defRPr sz="2110" b="1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VL Update „Sitzungsgestaltung“</a:t>
            </a:r>
          </a:p>
        </p:txBody>
      </p:sp>
    </p:spTree>
    <p:extLst>
      <p:ext uri="{BB962C8B-B14F-4D97-AF65-F5344CB8AC3E}">
        <p14:creationId xmlns:p14="http://schemas.microsoft.com/office/powerpoint/2010/main" val="9792966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5BAE2C48-B045-2E43-9B61-E61A2F91801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5272" y="1342799"/>
            <a:ext cx="10918226" cy="4700553"/>
          </a:xfrm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de-DE" sz="5400" b="1" dirty="0"/>
              <a:t>Habt ihr Fragen, Wünsche oder Anmerkungen???</a:t>
            </a:r>
          </a:p>
          <a:p>
            <a:pPr marL="865188" lvl="4" indent="-285750">
              <a:lnSpc>
                <a:spcPct val="100000"/>
              </a:lnSpc>
              <a:buBlip>
                <a:blip r:embed="rId2"/>
              </a:buBlip>
            </a:pPr>
            <a:endParaRPr lang="de-DE" sz="2200" dirty="0"/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endParaRPr lang="de-DE" sz="2600" dirty="0"/>
          </a:p>
          <a:p>
            <a:pPr>
              <a:lnSpc>
                <a:spcPct val="100000"/>
              </a:lnSpc>
            </a:pP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/>
          </a:p>
        </p:txBody>
      </p:sp>
      <p:sp>
        <p:nvSpPr>
          <p:cNvPr id="6" name="Inhaltsplatzhalter 3">
            <a:extLst>
              <a:ext uri="{FF2B5EF4-FFF2-40B4-BE49-F238E27FC236}">
                <a16:creationId xmlns:a16="http://schemas.microsoft.com/office/drawing/2014/main" id="{B2D40736-1185-4AC3-BFA7-89E13B2965E5}"/>
              </a:ext>
            </a:extLst>
          </p:cNvPr>
          <p:cNvSpPr txBox="1">
            <a:spLocks/>
          </p:cNvSpPr>
          <p:nvPr/>
        </p:nvSpPr>
        <p:spPr>
          <a:xfrm>
            <a:off x="424763" y="579905"/>
            <a:ext cx="9200052" cy="404949"/>
          </a:xfrm>
          <a:prstGeom prst="rect">
            <a:avLst/>
          </a:prstGeom>
        </p:spPr>
        <p:txBody>
          <a:bodyPr vert="horz" wrap="none" lIns="118800" tIns="86400" rIns="118800" bIns="25200" rtlCol="0" anchor="ctr" anchorCtr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E30613"/>
              </a:buClr>
              <a:buFontTx/>
              <a:buNone/>
              <a:defRPr sz="2110" b="1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VL Update „Sitzungsgestaltung“</a:t>
            </a:r>
          </a:p>
        </p:txBody>
      </p:sp>
    </p:spTree>
    <p:extLst>
      <p:ext uri="{BB962C8B-B14F-4D97-AF65-F5344CB8AC3E}">
        <p14:creationId xmlns:p14="http://schemas.microsoft.com/office/powerpoint/2010/main" val="3724070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3">
            <a:extLst>
              <a:ext uri="{FF2B5EF4-FFF2-40B4-BE49-F238E27FC236}">
                <a16:creationId xmlns:a16="http://schemas.microsoft.com/office/drawing/2014/main" id="{DA4FCF4A-D542-44E8-8394-5B55CB644CA7}"/>
              </a:ext>
            </a:extLst>
          </p:cNvPr>
          <p:cNvSpPr txBox="1">
            <a:spLocks/>
          </p:cNvSpPr>
          <p:nvPr/>
        </p:nvSpPr>
        <p:spPr>
          <a:xfrm>
            <a:off x="424763" y="579905"/>
            <a:ext cx="9200052" cy="404949"/>
          </a:xfrm>
          <a:prstGeom prst="rect">
            <a:avLst/>
          </a:prstGeom>
        </p:spPr>
        <p:txBody>
          <a:bodyPr vert="horz" wrap="none" lIns="118800" tIns="86400" rIns="118800" bIns="25200" rtlCol="0" anchor="ctr" anchorCtr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E30613"/>
              </a:buClr>
              <a:buFontTx/>
              <a:buNone/>
              <a:defRPr sz="2110" b="1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VL Update „Sitzungsgestaltung“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63" y="1075395"/>
            <a:ext cx="9281795" cy="5225651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9624815" y="2385753"/>
            <a:ext cx="201300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Ob Politik oder Gewerkschaft</a:t>
            </a:r>
          </a:p>
          <a:p>
            <a:r>
              <a:rPr lang="de-DE" dirty="0"/>
              <a:t>Sitzungen gehören zum festen Ritual und die gelebte Kultur kann Fluch und Segen zugleich sein</a:t>
            </a:r>
          </a:p>
        </p:txBody>
      </p:sp>
    </p:spTree>
    <p:extLst>
      <p:ext uri="{BB962C8B-B14F-4D97-AF65-F5344CB8AC3E}">
        <p14:creationId xmlns:p14="http://schemas.microsoft.com/office/powerpoint/2010/main" val="1083848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5BAE2C48-B045-2E43-9B61-E61A2F91801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285750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Welche Methoden gibt es?</a:t>
            </a:r>
          </a:p>
          <a:p>
            <a:pPr marL="285750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Wenn kann man einladen? 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Was muss man dabei Inhaltlich beachten?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Wie sollte der Vortrag im Gremium Vor- und Nachbereitet werden?</a:t>
            </a:r>
          </a:p>
          <a:p>
            <a:pPr marL="285750" lvl="1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Wie lässt sich eine Diskussion anregen?</a:t>
            </a:r>
          </a:p>
          <a:p>
            <a:pPr marL="285750" lvl="1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Wie können verschiedene Mitglieder an der Durchführung der Sitzung beteiligt werden?</a:t>
            </a:r>
          </a:p>
          <a:p>
            <a:pPr marL="285750" lvl="1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Welche Themen eigenen sich?</a:t>
            </a:r>
          </a:p>
        </p:txBody>
      </p:sp>
      <p:sp>
        <p:nvSpPr>
          <p:cNvPr id="6" name="Inhaltsplatzhalter 3">
            <a:extLst>
              <a:ext uri="{FF2B5EF4-FFF2-40B4-BE49-F238E27FC236}">
                <a16:creationId xmlns:a16="http://schemas.microsoft.com/office/drawing/2014/main" id="{B2D40736-1185-4AC3-BFA7-89E13B2965E5}"/>
              </a:ext>
            </a:extLst>
          </p:cNvPr>
          <p:cNvSpPr txBox="1">
            <a:spLocks/>
          </p:cNvSpPr>
          <p:nvPr/>
        </p:nvSpPr>
        <p:spPr>
          <a:xfrm>
            <a:off x="424763" y="579905"/>
            <a:ext cx="9200052" cy="404949"/>
          </a:xfrm>
          <a:prstGeom prst="rect">
            <a:avLst/>
          </a:prstGeom>
        </p:spPr>
        <p:txBody>
          <a:bodyPr vert="horz" wrap="none" lIns="118800" tIns="86400" rIns="118800" bIns="25200" rtlCol="0" anchor="ctr" anchorCtr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E30613"/>
              </a:buClr>
              <a:buFontTx/>
              <a:buNone/>
              <a:defRPr sz="2110" b="1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VL Update „Sitzungsgestaltung“</a:t>
            </a:r>
          </a:p>
        </p:txBody>
      </p:sp>
    </p:spTree>
    <p:extLst>
      <p:ext uri="{BB962C8B-B14F-4D97-AF65-F5344CB8AC3E}">
        <p14:creationId xmlns:p14="http://schemas.microsoft.com/office/powerpoint/2010/main" val="2334925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5BAE2C48-B045-2E43-9B61-E61A2F91801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5272" y="1342799"/>
            <a:ext cx="10918226" cy="4750429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Ein paar „Grundthemen“: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Sitzungsleitung trägt die Verantwortung</a:t>
            </a:r>
          </a:p>
          <a:p>
            <a:pPr marL="865188" lvl="3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i="1" dirty="0"/>
              <a:t>Gremienmitglieder nicht Verantwortungslos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Beteiligung muss gelebt werden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Gemeinsames Verständnis entwickeln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Abgleich der Erwartungen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Vorbereitung, Transparenz und Beteiligung</a:t>
            </a:r>
          </a:p>
        </p:txBody>
      </p:sp>
      <p:sp>
        <p:nvSpPr>
          <p:cNvPr id="6" name="Inhaltsplatzhalter 3">
            <a:extLst>
              <a:ext uri="{FF2B5EF4-FFF2-40B4-BE49-F238E27FC236}">
                <a16:creationId xmlns:a16="http://schemas.microsoft.com/office/drawing/2014/main" id="{B2D40736-1185-4AC3-BFA7-89E13B2965E5}"/>
              </a:ext>
            </a:extLst>
          </p:cNvPr>
          <p:cNvSpPr txBox="1">
            <a:spLocks/>
          </p:cNvSpPr>
          <p:nvPr/>
        </p:nvSpPr>
        <p:spPr>
          <a:xfrm>
            <a:off x="424763" y="579905"/>
            <a:ext cx="9200052" cy="404949"/>
          </a:xfrm>
          <a:prstGeom prst="rect">
            <a:avLst/>
          </a:prstGeom>
        </p:spPr>
        <p:txBody>
          <a:bodyPr vert="horz" wrap="none" lIns="118800" tIns="86400" rIns="118800" bIns="25200" rtlCol="0" anchor="ctr" anchorCtr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E30613"/>
              </a:buClr>
              <a:buFontTx/>
              <a:buNone/>
              <a:defRPr sz="2110" b="1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VL Update „Sitzungsgestaltung“</a:t>
            </a:r>
          </a:p>
        </p:txBody>
      </p:sp>
    </p:spTree>
    <p:extLst>
      <p:ext uri="{BB962C8B-B14F-4D97-AF65-F5344CB8AC3E}">
        <p14:creationId xmlns:p14="http://schemas.microsoft.com/office/powerpoint/2010/main" val="1817784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5BAE2C48-B045-2E43-9B61-E61A2F91801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5272" y="1342799"/>
            <a:ext cx="10918226" cy="4700553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Ein paar „Formalien“: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Sitzung eröffnen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Gäste und Anwesende begrüßen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Beschlussfähigkeit feststellen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Protokollführung klären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Sitzungsverlauf darstellen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Tagesordnungspunkte aufrufen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Diskussions- und Gesprächsleitung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Abstimmungen einleiten, Ergebnisse sichern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Sitzung schließen</a:t>
            </a:r>
          </a:p>
        </p:txBody>
      </p:sp>
      <p:sp>
        <p:nvSpPr>
          <p:cNvPr id="6" name="Inhaltsplatzhalter 3">
            <a:extLst>
              <a:ext uri="{FF2B5EF4-FFF2-40B4-BE49-F238E27FC236}">
                <a16:creationId xmlns:a16="http://schemas.microsoft.com/office/drawing/2014/main" id="{B2D40736-1185-4AC3-BFA7-89E13B2965E5}"/>
              </a:ext>
            </a:extLst>
          </p:cNvPr>
          <p:cNvSpPr txBox="1">
            <a:spLocks/>
          </p:cNvSpPr>
          <p:nvPr/>
        </p:nvSpPr>
        <p:spPr>
          <a:xfrm>
            <a:off x="424763" y="579905"/>
            <a:ext cx="9200052" cy="404949"/>
          </a:xfrm>
          <a:prstGeom prst="rect">
            <a:avLst/>
          </a:prstGeom>
        </p:spPr>
        <p:txBody>
          <a:bodyPr vert="horz" wrap="none" lIns="118800" tIns="86400" rIns="118800" bIns="25200" rtlCol="0" anchor="ctr" anchorCtr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E30613"/>
              </a:buClr>
              <a:buFontTx/>
              <a:buNone/>
              <a:defRPr sz="2110" b="1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VL Update „Sitzungsgestaltung“</a:t>
            </a:r>
          </a:p>
        </p:txBody>
      </p:sp>
    </p:spTree>
    <p:extLst>
      <p:ext uri="{BB962C8B-B14F-4D97-AF65-F5344CB8AC3E}">
        <p14:creationId xmlns:p14="http://schemas.microsoft.com/office/powerpoint/2010/main" val="714052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5BAE2C48-B045-2E43-9B61-E61A2F91801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5272" y="1342799"/>
            <a:ext cx="10918226" cy="4700553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Was motiviert zur Investition von Zeit?</a:t>
            </a:r>
          </a:p>
          <a:p>
            <a:pPr marL="285750" indent="-285750">
              <a:lnSpc>
                <a:spcPct val="100000"/>
              </a:lnSpc>
              <a:buBlip>
                <a:blip r:embed="rId2"/>
              </a:buBlip>
            </a:pPr>
            <a:endParaRPr lang="de-DE" sz="2400" dirty="0"/>
          </a:p>
          <a:p>
            <a:pPr marL="285750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Intrinsische Motivation</a:t>
            </a:r>
          </a:p>
          <a:p>
            <a:pPr marL="285750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Beteiligung</a:t>
            </a:r>
          </a:p>
          <a:p>
            <a:pPr marL="285750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Nutzen</a:t>
            </a:r>
          </a:p>
          <a:p>
            <a:pPr marL="285750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Persönlicher Vorteil</a:t>
            </a:r>
          </a:p>
          <a:p>
            <a:pPr marL="285750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Pflichtbewusstsein</a:t>
            </a:r>
          </a:p>
        </p:txBody>
      </p:sp>
      <p:sp>
        <p:nvSpPr>
          <p:cNvPr id="6" name="Inhaltsplatzhalter 3">
            <a:extLst>
              <a:ext uri="{FF2B5EF4-FFF2-40B4-BE49-F238E27FC236}">
                <a16:creationId xmlns:a16="http://schemas.microsoft.com/office/drawing/2014/main" id="{B2D40736-1185-4AC3-BFA7-89E13B2965E5}"/>
              </a:ext>
            </a:extLst>
          </p:cNvPr>
          <p:cNvSpPr txBox="1">
            <a:spLocks/>
          </p:cNvSpPr>
          <p:nvPr/>
        </p:nvSpPr>
        <p:spPr>
          <a:xfrm>
            <a:off x="424763" y="579905"/>
            <a:ext cx="9200052" cy="404949"/>
          </a:xfrm>
          <a:prstGeom prst="rect">
            <a:avLst/>
          </a:prstGeom>
        </p:spPr>
        <p:txBody>
          <a:bodyPr vert="horz" wrap="none" lIns="118800" tIns="86400" rIns="118800" bIns="25200" rtlCol="0" anchor="ctr" anchorCtr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E30613"/>
              </a:buClr>
              <a:buFontTx/>
              <a:buNone/>
              <a:defRPr sz="2110" b="1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VL Update „Sitzungsgestaltung“</a:t>
            </a:r>
          </a:p>
        </p:txBody>
      </p:sp>
    </p:spTree>
    <p:extLst>
      <p:ext uri="{BB962C8B-B14F-4D97-AF65-F5344CB8AC3E}">
        <p14:creationId xmlns:p14="http://schemas.microsoft.com/office/powerpoint/2010/main" val="405452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5BAE2C48-B045-2E43-9B61-E61A2F91801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5272" y="1342799"/>
            <a:ext cx="10918226" cy="4700553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Wie verlaufen eure VL Sitzungen?</a:t>
            </a:r>
          </a:p>
          <a:p>
            <a:pPr marL="285750" indent="-285750">
              <a:lnSpc>
                <a:spcPct val="100000"/>
              </a:lnSpc>
              <a:buBlip>
                <a:blip r:embed="rId2"/>
              </a:buBlip>
            </a:pPr>
            <a:endParaRPr lang="de-DE" sz="2400" dirty="0"/>
          </a:p>
          <a:p>
            <a:pPr marL="285750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Sitzungsgestaltung durch Methoden je nach Teilnehmende: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Arbeitsgruppen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Murmelgruppen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Medieneinsatz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Diskussionen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Vorträge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Kreative Tischdecke / Ideenecken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Kollegiale Fallberatung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/>
          </a:p>
        </p:txBody>
      </p:sp>
      <p:sp>
        <p:nvSpPr>
          <p:cNvPr id="6" name="Inhaltsplatzhalter 3">
            <a:extLst>
              <a:ext uri="{FF2B5EF4-FFF2-40B4-BE49-F238E27FC236}">
                <a16:creationId xmlns:a16="http://schemas.microsoft.com/office/drawing/2014/main" id="{B2D40736-1185-4AC3-BFA7-89E13B2965E5}"/>
              </a:ext>
            </a:extLst>
          </p:cNvPr>
          <p:cNvSpPr txBox="1">
            <a:spLocks/>
          </p:cNvSpPr>
          <p:nvPr/>
        </p:nvSpPr>
        <p:spPr>
          <a:xfrm>
            <a:off x="424763" y="579905"/>
            <a:ext cx="9200052" cy="404949"/>
          </a:xfrm>
          <a:prstGeom prst="rect">
            <a:avLst/>
          </a:prstGeom>
        </p:spPr>
        <p:txBody>
          <a:bodyPr vert="horz" wrap="none" lIns="118800" tIns="86400" rIns="118800" bIns="25200" rtlCol="0" anchor="ctr" anchorCtr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E30613"/>
              </a:buClr>
              <a:buFontTx/>
              <a:buNone/>
              <a:defRPr sz="2110" b="1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VL Update „Sitzungsgestaltung“</a:t>
            </a:r>
          </a:p>
        </p:txBody>
      </p:sp>
    </p:spTree>
    <p:extLst>
      <p:ext uri="{BB962C8B-B14F-4D97-AF65-F5344CB8AC3E}">
        <p14:creationId xmlns:p14="http://schemas.microsoft.com/office/powerpoint/2010/main" val="391794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5BAE2C48-B045-2E43-9B61-E61A2F91801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5272" y="1342799"/>
            <a:ext cx="10918226" cy="4700553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Attraktivität durch „externen“ Input</a:t>
            </a:r>
          </a:p>
          <a:p>
            <a:pPr marL="285750" indent="-285750">
              <a:lnSpc>
                <a:spcPct val="100000"/>
              </a:lnSpc>
              <a:buBlip>
                <a:blip r:embed="rId2"/>
              </a:buBlip>
            </a:pPr>
            <a:endParaRPr lang="de-DE" sz="2400" dirty="0"/>
          </a:p>
          <a:p>
            <a:pPr marL="285750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Was möchte ich erreichen?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Fachwissen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Horizont Erweiterung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Diskussionsfähigkeit herstellen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Gegenüber überzeugen</a:t>
            </a:r>
          </a:p>
          <a:p>
            <a:pPr lvl="2">
              <a:lnSpc>
                <a:spcPct val="100000"/>
              </a:lnSpc>
            </a:pPr>
            <a:endParaRPr lang="de-DE" sz="2400" dirty="0"/>
          </a:p>
          <a:p>
            <a:pPr lvl="1" indent="0">
              <a:lnSpc>
                <a:spcPct val="100000"/>
              </a:lnSpc>
              <a:buNone/>
            </a:pPr>
            <a:r>
              <a:rPr lang="de-DE" sz="2400" dirty="0"/>
              <a:t>Fachvortrag oder „Podiumsdiskussion“</a:t>
            </a:r>
          </a:p>
          <a:p>
            <a:pPr lvl="1" indent="0">
              <a:lnSpc>
                <a:spcPct val="100000"/>
              </a:lnSpc>
              <a:buNone/>
            </a:pPr>
            <a:endParaRPr lang="de-DE" sz="2400" dirty="0"/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/>
          </a:p>
        </p:txBody>
      </p:sp>
      <p:sp>
        <p:nvSpPr>
          <p:cNvPr id="6" name="Inhaltsplatzhalter 3">
            <a:extLst>
              <a:ext uri="{FF2B5EF4-FFF2-40B4-BE49-F238E27FC236}">
                <a16:creationId xmlns:a16="http://schemas.microsoft.com/office/drawing/2014/main" id="{B2D40736-1185-4AC3-BFA7-89E13B2965E5}"/>
              </a:ext>
            </a:extLst>
          </p:cNvPr>
          <p:cNvSpPr txBox="1">
            <a:spLocks/>
          </p:cNvSpPr>
          <p:nvPr/>
        </p:nvSpPr>
        <p:spPr>
          <a:xfrm>
            <a:off x="424763" y="579905"/>
            <a:ext cx="9200052" cy="404949"/>
          </a:xfrm>
          <a:prstGeom prst="rect">
            <a:avLst/>
          </a:prstGeom>
        </p:spPr>
        <p:txBody>
          <a:bodyPr vert="horz" wrap="none" lIns="118800" tIns="86400" rIns="118800" bIns="25200" rtlCol="0" anchor="ctr" anchorCtr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E30613"/>
              </a:buClr>
              <a:buFontTx/>
              <a:buNone/>
              <a:defRPr sz="2110" b="1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VL Update „Sitzungsgestaltung“</a:t>
            </a:r>
          </a:p>
        </p:txBody>
      </p:sp>
    </p:spTree>
    <p:extLst>
      <p:ext uri="{BB962C8B-B14F-4D97-AF65-F5344CB8AC3E}">
        <p14:creationId xmlns:p14="http://schemas.microsoft.com/office/powerpoint/2010/main" val="2430133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5BAE2C48-B045-2E43-9B61-E61A2F91801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5272" y="1342799"/>
            <a:ext cx="10918226" cy="4700553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Die Einbindung externen braucht Vorbereitung: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Am besten auf der vorherigen Sitzung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Auseinandersetzung mit der Vita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Kennenlernen der Standpunkte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Fragen und Anmerkungen vorbereiten –&gt; Verbindlichkeiten schaffen</a:t>
            </a:r>
          </a:p>
          <a:p>
            <a:pPr marL="285750" lvl="1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Die Einbindung externen braucht Nachbereitung: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Erkenntnisse und Erfahrungen sammeln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Keine Unstimmigkeiten stehen lassen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r>
              <a:rPr lang="de-DE" sz="2400" dirty="0"/>
              <a:t>Gemeinsame Sprachregelung verabreden</a:t>
            </a:r>
          </a:p>
          <a:p>
            <a:pPr marL="828675" lvl="2" indent="-285750">
              <a:lnSpc>
                <a:spcPct val="100000"/>
              </a:lnSpc>
              <a:buBlip>
                <a:blip r:embed="rId2"/>
              </a:buBlip>
            </a:pP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/>
          </a:p>
        </p:txBody>
      </p:sp>
      <p:sp>
        <p:nvSpPr>
          <p:cNvPr id="6" name="Inhaltsplatzhalter 3">
            <a:extLst>
              <a:ext uri="{FF2B5EF4-FFF2-40B4-BE49-F238E27FC236}">
                <a16:creationId xmlns:a16="http://schemas.microsoft.com/office/drawing/2014/main" id="{B2D40736-1185-4AC3-BFA7-89E13B2965E5}"/>
              </a:ext>
            </a:extLst>
          </p:cNvPr>
          <p:cNvSpPr txBox="1">
            <a:spLocks/>
          </p:cNvSpPr>
          <p:nvPr/>
        </p:nvSpPr>
        <p:spPr>
          <a:xfrm>
            <a:off x="424763" y="579905"/>
            <a:ext cx="9200052" cy="404949"/>
          </a:xfrm>
          <a:prstGeom prst="rect">
            <a:avLst/>
          </a:prstGeom>
        </p:spPr>
        <p:txBody>
          <a:bodyPr vert="horz" wrap="none" lIns="118800" tIns="86400" rIns="118800" bIns="25200" rtlCol="0" anchor="ctr" anchorCtr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E30613"/>
              </a:buClr>
              <a:buFontTx/>
              <a:buNone/>
              <a:defRPr sz="2110" b="1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VL Update „Sitzungsgestaltung“</a:t>
            </a:r>
          </a:p>
        </p:txBody>
      </p:sp>
    </p:spTree>
    <p:extLst>
      <p:ext uri="{BB962C8B-B14F-4D97-AF65-F5344CB8AC3E}">
        <p14:creationId xmlns:p14="http://schemas.microsoft.com/office/powerpoint/2010/main" val="1088626818"/>
      </p:ext>
    </p:extLst>
  </p:cSld>
  <p:clrMapOvr>
    <a:masterClrMapping/>
  </p:clrMapOvr>
</p:sld>
</file>

<file path=ppt/theme/theme1.xml><?xml version="1.0" encoding="utf-8"?>
<a:theme xmlns:a="http://schemas.openxmlformats.org/drawingml/2006/main" name="Coverse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GBCE_PowerPointMaster_16_9.pptx" id="{45CCD4F6-5ACA-4E47-BB3A-4B7D8CD5F303}" vid="{A423AC1B-5B8F-4A54-ABEA-D64E0B7DF62A}"/>
    </a:ext>
  </a:extLst>
</a:theme>
</file>

<file path=ppt/theme/theme2.xml><?xml version="1.0" encoding="utf-8"?>
<a:theme xmlns:a="http://schemas.openxmlformats.org/drawingml/2006/main" name="1_Office">
  <a:themeElements>
    <a:clrScheme name="Office-Desig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GBCE_PowerPointMaster_16_9.pptx" id="{45CCD4F6-5ACA-4E47-BB3A-4B7D8CD5F303}" vid="{53233E39-E3C2-4806-BEC8-96AB7D32F280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IGBCE_PowerPointMaster_16_9</Template>
  <TotalTime>0</TotalTime>
  <Words>610</Words>
  <Application>Microsoft Office PowerPoint</Application>
  <PresentationFormat>Breitbild</PresentationFormat>
  <Paragraphs>133</Paragraphs>
  <Slides>17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Courier New</vt:lpstr>
      <vt:lpstr>Verdana</vt:lpstr>
      <vt:lpstr>Wingdings</vt:lpstr>
      <vt:lpstr>Coverseite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T.i.K.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Michael Porschen</dc:creator>
  <cp:lastModifiedBy>Michael Porschen</cp:lastModifiedBy>
  <cp:revision>11</cp:revision>
  <dcterms:created xsi:type="dcterms:W3CDTF">2019-03-21T14:05:28Z</dcterms:created>
  <dcterms:modified xsi:type="dcterms:W3CDTF">2020-11-30T13:11:31Z</dcterms:modified>
</cp:coreProperties>
</file>